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4e2c3b0976_4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34e2c3b0976_4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4e2c3b0976_4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34e2c3b0976_4_1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4e2c3b0976_4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34e2c3b0976_4_1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4e2c3b0976_4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34e2c3b0976_4_1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4e2c3b0976_4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34e2c3b0976_4_2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4e2c3b0976_4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34e2c3b0976_4_2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4e2c3b0976_4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34e2c3b0976_4_2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4e28762452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34e28762452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2" name="Google Shape;62;p15"/>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63" name="Google Shape;6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4" name="Google Shape;6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5" name="Google Shape;6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8" name="Google Shape;68;p16"/>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69" name="Google Shape;69;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0" name="Google Shape;70;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1" name="Google Shape;71;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4" name="Google Shape;74;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6" name="Google Shape;7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7" name="Google Shape;7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0" name="Google Shape;80;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1" name="Google Shape;81;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2" name="Google Shape;82;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3" name="Google Shape;83;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4" name="Google Shape;84;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7" name="Google Shape;87;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88" name="Google Shape;88;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89" name="Google Shape;89;p19"/>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90" name="Google Shape;90;p19"/>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91" name="Google Shape;9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2" name="Google Shape;9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3" name="Google Shape;9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6" name="Google Shape;96;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7" name="Google Shape;97;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8" name="Google Shape;98;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1" name="Google Shape;101;p21"/>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02" name="Google Shape;102;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03" name="Google Shape;103;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4" name="Google Shape;104;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5" name="Google Shape;105;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8" name="Google Shape;108;p22"/>
          <p:cNvSpPr/>
          <p:nvPr>
            <p:ph idx="2" type="pic"/>
          </p:nvPr>
        </p:nvSpPr>
        <p:spPr>
          <a:xfrm>
            <a:off x="896144" y="306388"/>
            <a:ext cx="2743200" cy="2057400"/>
          </a:xfrm>
          <a:prstGeom prst="rect">
            <a:avLst/>
          </a:prstGeom>
          <a:noFill/>
          <a:ln>
            <a:noFill/>
          </a:ln>
        </p:spPr>
      </p:sp>
      <p:sp>
        <p:nvSpPr>
          <p:cNvPr id="109" name="Google Shape;109;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0" name="Google Shape;11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5" name="Google Shape;115;p23"/>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16" name="Google Shape;116;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1" name="Google Shape;121;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22" name="Google Shape;122;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9.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5.png"/><Relationship Id="rId6"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17.gif"/><Relationship Id="rId7" Type="http://schemas.openxmlformats.org/officeDocument/2006/relationships/image" Target="../media/image18.gif"/><Relationship Id="rId8"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hyperlink" Target="https://www.ebsco.com/research-starters/social-sciences-and-humanities/atlantis-lost-civilizatio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CC"/>
        </a:solidFill>
      </p:bgPr>
    </p:bg>
    <p:spTree>
      <p:nvGrpSpPr>
        <p:cNvPr id="128" name="Shape 128"/>
        <p:cNvGrpSpPr/>
        <p:nvPr/>
      </p:nvGrpSpPr>
      <p:grpSpPr>
        <a:xfrm>
          <a:off x="0" y="0"/>
          <a:ext cx="0" cy="0"/>
          <a:chOff x="0" y="0"/>
          <a:chExt cx="0" cy="0"/>
        </a:xfrm>
      </p:grpSpPr>
      <p:grpSp>
        <p:nvGrpSpPr>
          <p:cNvPr id="129" name="Google Shape;129;p25"/>
          <p:cNvGrpSpPr/>
          <p:nvPr/>
        </p:nvGrpSpPr>
        <p:grpSpPr>
          <a:xfrm>
            <a:off x="0" y="0"/>
            <a:ext cx="9144000" cy="419923"/>
            <a:chOff x="0" y="0"/>
            <a:chExt cx="24384000" cy="1119793"/>
          </a:xfrm>
        </p:grpSpPr>
        <p:sp>
          <p:nvSpPr>
            <p:cNvPr id="130" name="Google Shape;130;p25"/>
            <p:cNvSpPr/>
            <p:nvPr/>
          </p:nvSpPr>
          <p:spPr>
            <a:xfrm>
              <a:off x="0"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1" name="Google Shape;131;p25"/>
            <p:cNvSpPr/>
            <p:nvPr/>
          </p:nvSpPr>
          <p:spPr>
            <a:xfrm>
              <a:off x="8120684"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2" name="Google Shape;132;p25"/>
            <p:cNvSpPr/>
            <p:nvPr/>
          </p:nvSpPr>
          <p:spPr>
            <a:xfrm>
              <a:off x="16233262"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133" name="Google Shape;133;p25"/>
          <p:cNvGrpSpPr/>
          <p:nvPr/>
        </p:nvGrpSpPr>
        <p:grpSpPr>
          <a:xfrm>
            <a:off x="0" y="4723578"/>
            <a:ext cx="9144000" cy="419922"/>
            <a:chOff x="0" y="0"/>
            <a:chExt cx="24384000" cy="1119793"/>
          </a:xfrm>
        </p:grpSpPr>
        <p:sp>
          <p:nvSpPr>
            <p:cNvPr id="134" name="Google Shape;134;p25"/>
            <p:cNvSpPr/>
            <p:nvPr/>
          </p:nvSpPr>
          <p:spPr>
            <a:xfrm>
              <a:off x="0"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5" name="Google Shape;135;p25"/>
            <p:cNvSpPr/>
            <p:nvPr/>
          </p:nvSpPr>
          <p:spPr>
            <a:xfrm>
              <a:off x="8120684"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6" name="Google Shape;136;p25"/>
            <p:cNvSpPr/>
            <p:nvPr/>
          </p:nvSpPr>
          <p:spPr>
            <a:xfrm>
              <a:off x="16233262"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137" name="Google Shape;137;p25"/>
          <p:cNvGrpSpPr/>
          <p:nvPr/>
        </p:nvGrpSpPr>
        <p:grpSpPr>
          <a:xfrm>
            <a:off x="0" y="419923"/>
            <a:ext cx="9144000" cy="368479"/>
            <a:chOff x="0" y="0"/>
            <a:chExt cx="24384000" cy="982610"/>
          </a:xfrm>
        </p:grpSpPr>
        <p:sp>
          <p:nvSpPr>
            <p:cNvPr id="138" name="Google Shape;138;p25"/>
            <p:cNvSpPr/>
            <p:nvPr/>
          </p:nvSpPr>
          <p:spPr>
            <a:xfrm>
              <a:off x="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9" name="Google Shape;139;p25"/>
            <p:cNvSpPr/>
            <p:nvPr/>
          </p:nvSpPr>
          <p:spPr>
            <a:xfrm flipH="1">
              <a:off x="6079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40" name="Google Shape;140;p25"/>
            <p:cNvSpPr/>
            <p:nvPr/>
          </p:nvSpPr>
          <p:spPr>
            <a:xfrm>
              <a:off x="1219200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41" name="Google Shape;141;p25"/>
            <p:cNvSpPr/>
            <p:nvPr/>
          </p:nvSpPr>
          <p:spPr>
            <a:xfrm flipH="1">
              <a:off x="18271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142" name="Google Shape;142;p25"/>
          <p:cNvGrpSpPr/>
          <p:nvPr/>
        </p:nvGrpSpPr>
        <p:grpSpPr>
          <a:xfrm>
            <a:off x="0" y="4355099"/>
            <a:ext cx="9144000" cy="368478"/>
            <a:chOff x="0" y="0"/>
            <a:chExt cx="24384000" cy="982610"/>
          </a:xfrm>
        </p:grpSpPr>
        <p:sp>
          <p:nvSpPr>
            <p:cNvPr id="143" name="Google Shape;143;p25"/>
            <p:cNvSpPr/>
            <p:nvPr/>
          </p:nvSpPr>
          <p:spPr>
            <a:xfrm>
              <a:off x="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44" name="Google Shape;144;p25"/>
            <p:cNvSpPr/>
            <p:nvPr/>
          </p:nvSpPr>
          <p:spPr>
            <a:xfrm flipH="1">
              <a:off x="6079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45" name="Google Shape;145;p25"/>
            <p:cNvSpPr/>
            <p:nvPr/>
          </p:nvSpPr>
          <p:spPr>
            <a:xfrm>
              <a:off x="1219200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46" name="Google Shape;146;p25"/>
            <p:cNvSpPr/>
            <p:nvPr/>
          </p:nvSpPr>
          <p:spPr>
            <a:xfrm flipH="1">
              <a:off x="18271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sp>
        <p:nvSpPr>
          <p:cNvPr id="147" name="Google Shape;147;p25"/>
          <p:cNvSpPr/>
          <p:nvPr/>
        </p:nvSpPr>
        <p:spPr>
          <a:xfrm>
            <a:off x="2554316" y="1329935"/>
            <a:ext cx="3933858" cy="461562"/>
          </a:xfrm>
          <a:custGeom>
            <a:rect b="b" l="l" r="r" t="t"/>
            <a:pathLst>
              <a:path extrusionOk="0" h="923123" w="7867715">
                <a:moveTo>
                  <a:pt x="0" y="0"/>
                </a:moveTo>
                <a:lnTo>
                  <a:pt x="7867715" y="0"/>
                </a:lnTo>
                <a:lnTo>
                  <a:pt x="7867715" y="923123"/>
                </a:lnTo>
                <a:lnTo>
                  <a:pt x="0" y="92312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48" name="Google Shape;148;p25"/>
          <p:cNvSpPr/>
          <p:nvPr/>
        </p:nvSpPr>
        <p:spPr>
          <a:xfrm>
            <a:off x="2554316" y="3352004"/>
            <a:ext cx="3933858" cy="461561"/>
          </a:xfrm>
          <a:custGeom>
            <a:rect b="b" l="l" r="r" t="t"/>
            <a:pathLst>
              <a:path extrusionOk="0" h="923123" w="7867715">
                <a:moveTo>
                  <a:pt x="0" y="0"/>
                </a:moveTo>
                <a:lnTo>
                  <a:pt x="7867715" y="0"/>
                </a:lnTo>
                <a:lnTo>
                  <a:pt x="7867715" y="923123"/>
                </a:lnTo>
                <a:lnTo>
                  <a:pt x="0" y="92312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49" name="Google Shape;149;p25"/>
          <p:cNvSpPr/>
          <p:nvPr/>
        </p:nvSpPr>
        <p:spPr>
          <a:xfrm>
            <a:off x="514350" y="1676106"/>
            <a:ext cx="1703352" cy="1791288"/>
          </a:xfrm>
          <a:custGeom>
            <a:rect b="b" l="l" r="r" t="t"/>
            <a:pathLst>
              <a:path extrusionOk="0" h="3582576" w="3406704">
                <a:moveTo>
                  <a:pt x="0" y="0"/>
                </a:moveTo>
                <a:lnTo>
                  <a:pt x="3406704" y="0"/>
                </a:lnTo>
                <a:lnTo>
                  <a:pt x="3406704" y="3582576"/>
                </a:lnTo>
                <a:lnTo>
                  <a:pt x="0" y="3582576"/>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50" name="Google Shape;150;p25"/>
          <p:cNvSpPr/>
          <p:nvPr/>
        </p:nvSpPr>
        <p:spPr>
          <a:xfrm>
            <a:off x="6927822" y="1676106"/>
            <a:ext cx="1703352" cy="1791288"/>
          </a:xfrm>
          <a:custGeom>
            <a:rect b="b" l="l" r="r" t="t"/>
            <a:pathLst>
              <a:path extrusionOk="0" h="3582576" w="3406704">
                <a:moveTo>
                  <a:pt x="0" y="0"/>
                </a:moveTo>
                <a:lnTo>
                  <a:pt x="3406704" y="0"/>
                </a:lnTo>
                <a:lnTo>
                  <a:pt x="3406704" y="3582576"/>
                </a:lnTo>
                <a:lnTo>
                  <a:pt x="0" y="3582576"/>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51" name="Google Shape;151;p25"/>
          <p:cNvSpPr txBox="1"/>
          <p:nvPr/>
        </p:nvSpPr>
        <p:spPr>
          <a:xfrm>
            <a:off x="2554325" y="1940525"/>
            <a:ext cx="3681300" cy="1108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en" sz="3600">
                <a:solidFill>
                  <a:schemeClr val="dk1"/>
                </a:solidFill>
              </a:rPr>
              <a:t>CL 4467 Group Project </a:t>
            </a:r>
            <a:endParaRPr sz="3600"/>
          </a:p>
        </p:txBody>
      </p:sp>
      <p:sp>
        <p:nvSpPr>
          <p:cNvPr id="152" name="Google Shape;152;p25"/>
          <p:cNvSpPr txBox="1"/>
          <p:nvPr/>
        </p:nvSpPr>
        <p:spPr>
          <a:xfrm>
            <a:off x="3680085" y="2731080"/>
            <a:ext cx="1783800" cy="107700"/>
          </a:xfrm>
          <a:prstGeom prst="rect">
            <a:avLst/>
          </a:prstGeom>
          <a:noFill/>
          <a:ln>
            <a:noFill/>
          </a:ln>
        </p:spPr>
        <p:txBody>
          <a:bodyPr anchorCtr="0" anchor="t" bIns="0" lIns="0" spcFirstLastPara="1" rIns="0" wrap="square" tIns="0">
            <a:spAutoFit/>
          </a:bodyPr>
          <a:lstStyle/>
          <a:p>
            <a:pPr indent="0" lvl="0" marL="0" marR="0" rtl="0" algn="ctr">
              <a:lnSpc>
                <a:spcPct val="139995"/>
              </a:lnSpc>
              <a:spcBef>
                <a:spcPts val="0"/>
              </a:spcBef>
              <a:spcAft>
                <a:spcPts val="0"/>
              </a:spcAft>
              <a:buNone/>
            </a:pPr>
            <a:r>
              <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CC"/>
        </a:solidFill>
      </p:bgPr>
    </p:bg>
    <p:spTree>
      <p:nvGrpSpPr>
        <p:cNvPr id="156" name="Shape 156"/>
        <p:cNvGrpSpPr/>
        <p:nvPr/>
      </p:nvGrpSpPr>
      <p:grpSpPr>
        <a:xfrm>
          <a:off x="0" y="0"/>
          <a:ext cx="0" cy="0"/>
          <a:chOff x="0" y="0"/>
          <a:chExt cx="0" cy="0"/>
        </a:xfrm>
      </p:grpSpPr>
      <p:grpSp>
        <p:nvGrpSpPr>
          <p:cNvPr id="157" name="Google Shape;157;p26"/>
          <p:cNvGrpSpPr/>
          <p:nvPr/>
        </p:nvGrpSpPr>
        <p:grpSpPr>
          <a:xfrm>
            <a:off x="0" y="0"/>
            <a:ext cx="9144000" cy="419923"/>
            <a:chOff x="0" y="0"/>
            <a:chExt cx="24384000" cy="1119793"/>
          </a:xfrm>
        </p:grpSpPr>
        <p:sp>
          <p:nvSpPr>
            <p:cNvPr id="158" name="Google Shape;158;p26"/>
            <p:cNvSpPr/>
            <p:nvPr/>
          </p:nvSpPr>
          <p:spPr>
            <a:xfrm>
              <a:off x="0"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59" name="Google Shape;159;p26"/>
            <p:cNvSpPr/>
            <p:nvPr/>
          </p:nvSpPr>
          <p:spPr>
            <a:xfrm>
              <a:off x="8120684"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0" name="Google Shape;160;p26"/>
            <p:cNvSpPr/>
            <p:nvPr/>
          </p:nvSpPr>
          <p:spPr>
            <a:xfrm>
              <a:off x="16233262"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161" name="Google Shape;161;p26"/>
          <p:cNvGrpSpPr/>
          <p:nvPr/>
        </p:nvGrpSpPr>
        <p:grpSpPr>
          <a:xfrm>
            <a:off x="0" y="4723578"/>
            <a:ext cx="9144000" cy="419922"/>
            <a:chOff x="0" y="0"/>
            <a:chExt cx="24384000" cy="1119793"/>
          </a:xfrm>
        </p:grpSpPr>
        <p:sp>
          <p:nvSpPr>
            <p:cNvPr id="162" name="Google Shape;162;p26"/>
            <p:cNvSpPr/>
            <p:nvPr/>
          </p:nvSpPr>
          <p:spPr>
            <a:xfrm>
              <a:off x="0"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3" name="Google Shape;163;p26"/>
            <p:cNvSpPr/>
            <p:nvPr/>
          </p:nvSpPr>
          <p:spPr>
            <a:xfrm>
              <a:off x="8120684"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4" name="Google Shape;164;p26"/>
            <p:cNvSpPr/>
            <p:nvPr/>
          </p:nvSpPr>
          <p:spPr>
            <a:xfrm>
              <a:off x="16233262"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165" name="Google Shape;165;p26"/>
          <p:cNvGrpSpPr/>
          <p:nvPr/>
        </p:nvGrpSpPr>
        <p:grpSpPr>
          <a:xfrm>
            <a:off x="0" y="419923"/>
            <a:ext cx="9144000" cy="368479"/>
            <a:chOff x="0" y="0"/>
            <a:chExt cx="24384000" cy="982610"/>
          </a:xfrm>
        </p:grpSpPr>
        <p:sp>
          <p:nvSpPr>
            <p:cNvPr id="166" name="Google Shape;166;p26"/>
            <p:cNvSpPr/>
            <p:nvPr/>
          </p:nvSpPr>
          <p:spPr>
            <a:xfrm>
              <a:off x="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7" name="Google Shape;167;p26"/>
            <p:cNvSpPr/>
            <p:nvPr/>
          </p:nvSpPr>
          <p:spPr>
            <a:xfrm flipH="1">
              <a:off x="6079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8" name="Google Shape;168;p26"/>
            <p:cNvSpPr/>
            <p:nvPr/>
          </p:nvSpPr>
          <p:spPr>
            <a:xfrm>
              <a:off x="1219200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9" name="Google Shape;169;p26"/>
            <p:cNvSpPr/>
            <p:nvPr/>
          </p:nvSpPr>
          <p:spPr>
            <a:xfrm flipH="1">
              <a:off x="18271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170" name="Google Shape;170;p26"/>
          <p:cNvGrpSpPr/>
          <p:nvPr/>
        </p:nvGrpSpPr>
        <p:grpSpPr>
          <a:xfrm>
            <a:off x="0" y="4355099"/>
            <a:ext cx="9144000" cy="368478"/>
            <a:chOff x="0" y="0"/>
            <a:chExt cx="24384000" cy="982610"/>
          </a:xfrm>
        </p:grpSpPr>
        <p:sp>
          <p:nvSpPr>
            <p:cNvPr id="171" name="Google Shape;171;p26"/>
            <p:cNvSpPr/>
            <p:nvPr/>
          </p:nvSpPr>
          <p:spPr>
            <a:xfrm>
              <a:off x="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72" name="Google Shape;172;p26"/>
            <p:cNvSpPr/>
            <p:nvPr/>
          </p:nvSpPr>
          <p:spPr>
            <a:xfrm flipH="1">
              <a:off x="6079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73" name="Google Shape;173;p26"/>
            <p:cNvSpPr/>
            <p:nvPr/>
          </p:nvSpPr>
          <p:spPr>
            <a:xfrm>
              <a:off x="1219200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74" name="Google Shape;174;p26"/>
            <p:cNvSpPr/>
            <p:nvPr/>
          </p:nvSpPr>
          <p:spPr>
            <a:xfrm flipH="1">
              <a:off x="18271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sp>
        <p:nvSpPr>
          <p:cNvPr id="175" name="Google Shape;175;p26"/>
          <p:cNvSpPr/>
          <p:nvPr/>
        </p:nvSpPr>
        <p:spPr>
          <a:xfrm flipH="1" rot="1232835">
            <a:off x="1123264" y="2201420"/>
            <a:ext cx="2193354" cy="1471541"/>
          </a:xfrm>
          <a:custGeom>
            <a:rect b="b" l="l" r="r" t="t"/>
            <a:pathLst>
              <a:path extrusionOk="0" h="2943082" w="4386708">
                <a:moveTo>
                  <a:pt x="4386708" y="0"/>
                </a:moveTo>
                <a:lnTo>
                  <a:pt x="0" y="0"/>
                </a:lnTo>
                <a:lnTo>
                  <a:pt x="0" y="2943082"/>
                </a:lnTo>
                <a:lnTo>
                  <a:pt x="4386708" y="2943082"/>
                </a:lnTo>
                <a:lnTo>
                  <a:pt x="4386708"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76" name="Google Shape;176;p26"/>
          <p:cNvSpPr/>
          <p:nvPr/>
        </p:nvSpPr>
        <p:spPr>
          <a:xfrm rot="3135195">
            <a:off x="-467281" y="1934146"/>
            <a:ext cx="1470415" cy="1275209"/>
          </a:xfrm>
          <a:custGeom>
            <a:rect b="b" l="l" r="r" t="t"/>
            <a:pathLst>
              <a:path extrusionOk="0" h="2550418" w="2940829">
                <a:moveTo>
                  <a:pt x="0" y="0"/>
                </a:moveTo>
                <a:lnTo>
                  <a:pt x="2940829" y="0"/>
                </a:lnTo>
                <a:lnTo>
                  <a:pt x="2940829" y="2550418"/>
                </a:lnTo>
                <a:lnTo>
                  <a:pt x="0" y="2550418"/>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77" name="Google Shape;177;p26"/>
          <p:cNvSpPr txBox="1"/>
          <p:nvPr/>
        </p:nvSpPr>
        <p:spPr>
          <a:xfrm>
            <a:off x="3382548" y="2296850"/>
            <a:ext cx="2204700" cy="1280700"/>
          </a:xfrm>
          <a:prstGeom prst="rect">
            <a:avLst/>
          </a:prstGeom>
          <a:noFill/>
          <a:ln>
            <a:noFill/>
          </a:ln>
        </p:spPr>
        <p:txBody>
          <a:bodyPr anchorCtr="0" anchor="t" bIns="0" lIns="0" spcFirstLastPara="1" rIns="0" wrap="square" tIns="0">
            <a:spAutoFit/>
          </a:bodyPr>
          <a:lstStyle/>
          <a:p>
            <a:pPr indent="0" lvl="0" marL="0" marR="0" rtl="0" algn="ctr">
              <a:lnSpc>
                <a:spcPct val="158014"/>
              </a:lnSpc>
              <a:spcBef>
                <a:spcPts val="0"/>
              </a:spcBef>
              <a:spcAft>
                <a:spcPts val="0"/>
              </a:spcAft>
              <a:buNone/>
            </a:pPr>
            <a:r>
              <a:rPr lang="en" sz="2000">
                <a:solidFill>
                  <a:srgbClr val="696343"/>
                </a:solidFill>
              </a:rPr>
              <a:t>Emily Dale </a:t>
            </a:r>
            <a:endParaRPr sz="2000">
              <a:solidFill>
                <a:srgbClr val="696343"/>
              </a:solidFill>
            </a:endParaRPr>
          </a:p>
          <a:p>
            <a:pPr indent="0" lvl="0" marL="0" marR="0" rtl="0" algn="ctr">
              <a:lnSpc>
                <a:spcPct val="158014"/>
              </a:lnSpc>
              <a:spcBef>
                <a:spcPts val="0"/>
              </a:spcBef>
              <a:spcAft>
                <a:spcPts val="0"/>
              </a:spcAft>
              <a:buNone/>
            </a:pPr>
            <a:r>
              <a:rPr lang="en" sz="2000">
                <a:solidFill>
                  <a:srgbClr val="696343"/>
                </a:solidFill>
              </a:rPr>
              <a:t>Cole Lum</a:t>
            </a:r>
            <a:endParaRPr sz="2000">
              <a:solidFill>
                <a:srgbClr val="696343"/>
              </a:solidFill>
            </a:endParaRPr>
          </a:p>
          <a:p>
            <a:pPr indent="0" lvl="0" marL="0" marR="0" rtl="0" algn="ctr">
              <a:lnSpc>
                <a:spcPct val="158014"/>
              </a:lnSpc>
              <a:spcBef>
                <a:spcPts val="0"/>
              </a:spcBef>
              <a:spcAft>
                <a:spcPts val="0"/>
              </a:spcAft>
              <a:buNone/>
            </a:pPr>
            <a:r>
              <a:rPr lang="en" sz="2000">
                <a:solidFill>
                  <a:srgbClr val="696343"/>
                </a:solidFill>
              </a:rPr>
              <a:t>Eleanor Shorten</a:t>
            </a:r>
            <a:endParaRPr sz="2000">
              <a:solidFill>
                <a:srgbClr val="696343"/>
              </a:solidFill>
            </a:endParaRPr>
          </a:p>
        </p:txBody>
      </p:sp>
      <p:sp>
        <p:nvSpPr>
          <p:cNvPr id="178" name="Google Shape;178;p26"/>
          <p:cNvSpPr txBox="1"/>
          <p:nvPr/>
        </p:nvSpPr>
        <p:spPr>
          <a:xfrm>
            <a:off x="3505102" y="788392"/>
            <a:ext cx="1959600" cy="12930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lang="en" sz="3500">
                <a:solidFill>
                  <a:srgbClr val="696343"/>
                </a:solidFill>
                <a:latin typeface="Arial"/>
                <a:ea typeface="Arial"/>
                <a:cs typeface="Arial"/>
                <a:sym typeface="Arial"/>
              </a:rPr>
              <a:t>OU</a:t>
            </a:r>
            <a:r>
              <a:rPr b="1" lang="en" sz="3500">
                <a:solidFill>
                  <a:srgbClr val="696343"/>
                </a:solidFill>
              </a:rPr>
              <a:t>R </a:t>
            </a:r>
            <a:r>
              <a:rPr b="1" lang="en" sz="3500">
                <a:solidFill>
                  <a:srgbClr val="696343"/>
                </a:solidFill>
                <a:latin typeface="Arial"/>
                <a:ea typeface="Arial"/>
                <a:cs typeface="Arial"/>
                <a:sym typeface="Arial"/>
              </a:rPr>
              <a:t>TEAM</a:t>
            </a:r>
            <a:endParaRPr sz="700"/>
          </a:p>
        </p:txBody>
      </p:sp>
      <p:sp>
        <p:nvSpPr>
          <p:cNvPr id="179" name="Google Shape;179;p26"/>
          <p:cNvSpPr/>
          <p:nvPr/>
        </p:nvSpPr>
        <p:spPr>
          <a:xfrm rot="3135195">
            <a:off x="8142521" y="1934146"/>
            <a:ext cx="1470415" cy="1275209"/>
          </a:xfrm>
          <a:custGeom>
            <a:rect b="b" l="l" r="r" t="t"/>
            <a:pathLst>
              <a:path extrusionOk="0" h="2550418" w="2940829">
                <a:moveTo>
                  <a:pt x="0" y="0"/>
                </a:moveTo>
                <a:lnTo>
                  <a:pt x="2940829" y="0"/>
                </a:lnTo>
                <a:lnTo>
                  <a:pt x="2940829" y="2550418"/>
                </a:lnTo>
                <a:lnTo>
                  <a:pt x="0" y="2550418"/>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180" name="Google Shape;180;p26" title="IMG_6173.jpg"/>
          <p:cNvPicPr preferRelativeResize="0"/>
          <p:nvPr/>
        </p:nvPicPr>
        <p:blipFill>
          <a:blip r:embed="rId7">
            <a:alphaModFix/>
          </a:blip>
          <a:stretch>
            <a:fillRect/>
          </a:stretch>
        </p:blipFill>
        <p:spPr>
          <a:xfrm>
            <a:off x="5979648" y="1570364"/>
            <a:ext cx="2408001" cy="2371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CC"/>
        </a:solidFill>
      </p:bgPr>
    </p:bg>
    <p:spTree>
      <p:nvGrpSpPr>
        <p:cNvPr id="184" name="Shape 184"/>
        <p:cNvGrpSpPr/>
        <p:nvPr/>
      </p:nvGrpSpPr>
      <p:grpSpPr>
        <a:xfrm>
          <a:off x="0" y="0"/>
          <a:ext cx="0" cy="0"/>
          <a:chOff x="0" y="0"/>
          <a:chExt cx="0" cy="0"/>
        </a:xfrm>
      </p:grpSpPr>
      <p:grpSp>
        <p:nvGrpSpPr>
          <p:cNvPr id="185" name="Google Shape;185;p27"/>
          <p:cNvGrpSpPr/>
          <p:nvPr/>
        </p:nvGrpSpPr>
        <p:grpSpPr>
          <a:xfrm>
            <a:off x="0" y="0"/>
            <a:ext cx="9144000" cy="419923"/>
            <a:chOff x="0" y="0"/>
            <a:chExt cx="24384000" cy="1119793"/>
          </a:xfrm>
        </p:grpSpPr>
        <p:sp>
          <p:nvSpPr>
            <p:cNvPr id="186" name="Google Shape;186;p27"/>
            <p:cNvSpPr/>
            <p:nvPr/>
          </p:nvSpPr>
          <p:spPr>
            <a:xfrm>
              <a:off x="0"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87" name="Google Shape;187;p27"/>
            <p:cNvSpPr/>
            <p:nvPr/>
          </p:nvSpPr>
          <p:spPr>
            <a:xfrm>
              <a:off x="8120684"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88" name="Google Shape;188;p27"/>
            <p:cNvSpPr/>
            <p:nvPr/>
          </p:nvSpPr>
          <p:spPr>
            <a:xfrm>
              <a:off x="16233262"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189" name="Google Shape;189;p27"/>
          <p:cNvGrpSpPr/>
          <p:nvPr/>
        </p:nvGrpSpPr>
        <p:grpSpPr>
          <a:xfrm>
            <a:off x="0" y="4723578"/>
            <a:ext cx="9144000" cy="419922"/>
            <a:chOff x="0" y="0"/>
            <a:chExt cx="24384000" cy="1119793"/>
          </a:xfrm>
        </p:grpSpPr>
        <p:sp>
          <p:nvSpPr>
            <p:cNvPr id="190" name="Google Shape;190;p27"/>
            <p:cNvSpPr/>
            <p:nvPr/>
          </p:nvSpPr>
          <p:spPr>
            <a:xfrm>
              <a:off x="0"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91" name="Google Shape;191;p27"/>
            <p:cNvSpPr/>
            <p:nvPr/>
          </p:nvSpPr>
          <p:spPr>
            <a:xfrm>
              <a:off x="8120684"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92" name="Google Shape;192;p27"/>
            <p:cNvSpPr/>
            <p:nvPr/>
          </p:nvSpPr>
          <p:spPr>
            <a:xfrm>
              <a:off x="16233262"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193" name="Google Shape;193;p27"/>
          <p:cNvGrpSpPr/>
          <p:nvPr/>
        </p:nvGrpSpPr>
        <p:grpSpPr>
          <a:xfrm>
            <a:off x="0" y="419923"/>
            <a:ext cx="9144000" cy="368479"/>
            <a:chOff x="0" y="0"/>
            <a:chExt cx="24384000" cy="982610"/>
          </a:xfrm>
        </p:grpSpPr>
        <p:sp>
          <p:nvSpPr>
            <p:cNvPr id="194" name="Google Shape;194;p27"/>
            <p:cNvSpPr/>
            <p:nvPr/>
          </p:nvSpPr>
          <p:spPr>
            <a:xfrm>
              <a:off x="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95" name="Google Shape;195;p27"/>
            <p:cNvSpPr/>
            <p:nvPr/>
          </p:nvSpPr>
          <p:spPr>
            <a:xfrm flipH="1">
              <a:off x="6079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96" name="Google Shape;196;p27"/>
            <p:cNvSpPr/>
            <p:nvPr/>
          </p:nvSpPr>
          <p:spPr>
            <a:xfrm>
              <a:off x="1219200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97" name="Google Shape;197;p27"/>
            <p:cNvSpPr/>
            <p:nvPr/>
          </p:nvSpPr>
          <p:spPr>
            <a:xfrm flipH="1">
              <a:off x="18271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198" name="Google Shape;198;p27"/>
          <p:cNvGrpSpPr/>
          <p:nvPr/>
        </p:nvGrpSpPr>
        <p:grpSpPr>
          <a:xfrm>
            <a:off x="0" y="4355099"/>
            <a:ext cx="9144000" cy="368478"/>
            <a:chOff x="0" y="0"/>
            <a:chExt cx="24384000" cy="982610"/>
          </a:xfrm>
        </p:grpSpPr>
        <p:sp>
          <p:nvSpPr>
            <p:cNvPr id="199" name="Google Shape;199;p27"/>
            <p:cNvSpPr/>
            <p:nvPr/>
          </p:nvSpPr>
          <p:spPr>
            <a:xfrm>
              <a:off x="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00" name="Google Shape;200;p27"/>
            <p:cNvSpPr/>
            <p:nvPr/>
          </p:nvSpPr>
          <p:spPr>
            <a:xfrm flipH="1">
              <a:off x="6079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01" name="Google Shape;201;p27"/>
            <p:cNvSpPr/>
            <p:nvPr/>
          </p:nvSpPr>
          <p:spPr>
            <a:xfrm>
              <a:off x="1219200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02" name="Google Shape;202;p27"/>
            <p:cNvSpPr/>
            <p:nvPr/>
          </p:nvSpPr>
          <p:spPr>
            <a:xfrm flipH="1">
              <a:off x="18271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sp>
        <p:nvSpPr>
          <p:cNvPr id="203" name="Google Shape;203;p27"/>
          <p:cNvSpPr txBox="1"/>
          <p:nvPr/>
        </p:nvSpPr>
        <p:spPr>
          <a:xfrm>
            <a:off x="4525204" y="939469"/>
            <a:ext cx="3523500" cy="12930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lang="en" sz="3500">
                <a:solidFill>
                  <a:srgbClr val="696343"/>
                </a:solidFill>
                <a:latin typeface="Arial"/>
                <a:ea typeface="Arial"/>
                <a:cs typeface="Arial"/>
                <a:sym typeface="Arial"/>
              </a:rPr>
              <a:t>PROJECT OVERVIEW</a:t>
            </a:r>
            <a:endParaRPr sz="700"/>
          </a:p>
        </p:txBody>
      </p:sp>
      <p:sp>
        <p:nvSpPr>
          <p:cNvPr id="204" name="Google Shape;204;p27"/>
          <p:cNvSpPr txBox="1"/>
          <p:nvPr/>
        </p:nvSpPr>
        <p:spPr>
          <a:xfrm>
            <a:off x="1353790" y="1901669"/>
            <a:ext cx="2913000" cy="1077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t/>
            </a:r>
            <a:endParaRPr sz="700"/>
          </a:p>
        </p:txBody>
      </p:sp>
      <p:sp>
        <p:nvSpPr>
          <p:cNvPr id="205" name="Google Shape;205;p27"/>
          <p:cNvSpPr txBox="1"/>
          <p:nvPr/>
        </p:nvSpPr>
        <p:spPr>
          <a:xfrm>
            <a:off x="4999152" y="1912042"/>
            <a:ext cx="2913000" cy="1077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t/>
            </a:r>
            <a:endParaRPr sz="700"/>
          </a:p>
        </p:txBody>
      </p:sp>
      <p:sp>
        <p:nvSpPr>
          <p:cNvPr id="206" name="Google Shape;206;p27"/>
          <p:cNvSpPr/>
          <p:nvPr/>
        </p:nvSpPr>
        <p:spPr>
          <a:xfrm rot="-5400000">
            <a:off x="-860003" y="2410497"/>
            <a:ext cx="2748705" cy="322507"/>
          </a:xfrm>
          <a:custGeom>
            <a:rect b="b" l="l" r="r" t="t"/>
            <a:pathLst>
              <a:path extrusionOk="0" h="645014" w="5497409">
                <a:moveTo>
                  <a:pt x="0" y="0"/>
                </a:moveTo>
                <a:lnTo>
                  <a:pt x="5497410" y="0"/>
                </a:lnTo>
                <a:lnTo>
                  <a:pt x="5497410" y="645014"/>
                </a:lnTo>
                <a:lnTo>
                  <a:pt x="0" y="645014"/>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07" name="Google Shape;207;p27"/>
          <p:cNvSpPr/>
          <p:nvPr/>
        </p:nvSpPr>
        <p:spPr>
          <a:xfrm flipH="1" rot="5400000">
            <a:off x="7255297" y="2410496"/>
            <a:ext cx="2748705" cy="322507"/>
          </a:xfrm>
          <a:custGeom>
            <a:rect b="b" l="l" r="r" t="t"/>
            <a:pathLst>
              <a:path extrusionOk="0" h="645014" w="5497409">
                <a:moveTo>
                  <a:pt x="0" y="645014"/>
                </a:moveTo>
                <a:lnTo>
                  <a:pt x="5497410" y="645014"/>
                </a:lnTo>
                <a:lnTo>
                  <a:pt x="5497410" y="0"/>
                </a:lnTo>
                <a:lnTo>
                  <a:pt x="0" y="0"/>
                </a:lnTo>
                <a:lnTo>
                  <a:pt x="0" y="645014"/>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08" name="Google Shape;208;p27"/>
          <p:cNvSpPr txBox="1"/>
          <p:nvPr/>
        </p:nvSpPr>
        <p:spPr>
          <a:xfrm>
            <a:off x="4675800" y="2499900"/>
            <a:ext cx="3792600" cy="121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W</a:t>
            </a:r>
            <a:r>
              <a:rPr lang="en" sz="1200">
                <a:solidFill>
                  <a:schemeClr val="dk1"/>
                </a:solidFill>
                <a:latin typeface="Times New Roman"/>
                <a:ea typeface="Times New Roman"/>
                <a:cs typeface="Times New Roman"/>
                <a:sym typeface="Times New Roman"/>
              </a:rPr>
              <a:t>e aim to draw parallels between the ancient classical myths and modern day environmental issues through the media of storytelling and visual accompaniments and practical workshops for children to learn early on about these problems.</a:t>
            </a:r>
            <a:endParaRPr sz="1200">
              <a:solidFill>
                <a:schemeClr val="dk1"/>
              </a:solidFill>
              <a:latin typeface="Times New Roman"/>
              <a:ea typeface="Times New Roman"/>
              <a:cs typeface="Times New Roman"/>
              <a:sym typeface="Times New Roman"/>
            </a:endParaRPr>
          </a:p>
        </p:txBody>
      </p:sp>
      <p:pic>
        <p:nvPicPr>
          <p:cNvPr id="209" name="Google Shape;209;p27" title="tempImagevZBBED.gif"/>
          <p:cNvPicPr preferRelativeResize="0"/>
          <p:nvPr/>
        </p:nvPicPr>
        <p:blipFill>
          <a:blip r:embed="rId6">
            <a:alphaModFix/>
          </a:blip>
          <a:stretch>
            <a:fillRect/>
          </a:stretch>
        </p:blipFill>
        <p:spPr>
          <a:xfrm>
            <a:off x="1260138" y="1085338"/>
            <a:ext cx="2831114" cy="29728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CC"/>
        </a:solidFill>
      </p:bgPr>
    </p:bg>
    <p:spTree>
      <p:nvGrpSpPr>
        <p:cNvPr id="213" name="Shape 213"/>
        <p:cNvGrpSpPr/>
        <p:nvPr/>
      </p:nvGrpSpPr>
      <p:grpSpPr>
        <a:xfrm>
          <a:off x="0" y="0"/>
          <a:ext cx="0" cy="0"/>
          <a:chOff x="0" y="0"/>
          <a:chExt cx="0" cy="0"/>
        </a:xfrm>
      </p:grpSpPr>
      <p:grpSp>
        <p:nvGrpSpPr>
          <p:cNvPr id="214" name="Google Shape;214;p28"/>
          <p:cNvGrpSpPr/>
          <p:nvPr/>
        </p:nvGrpSpPr>
        <p:grpSpPr>
          <a:xfrm>
            <a:off x="0" y="0"/>
            <a:ext cx="9144000" cy="419923"/>
            <a:chOff x="0" y="0"/>
            <a:chExt cx="24384000" cy="1119793"/>
          </a:xfrm>
        </p:grpSpPr>
        <p:sp>
          <p:nvSpPr>
            <p:cNvPr id="215" name="Google Shape;215;p28"/>
            <p:cNvSpPr/>
            <p:nvPr/>
          </p:nvSpPr>
          <p:spPr>
            <a:xfrm>
              <a:off x="0"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16" name="Google Shape;216;p28"/>
            <p:cNvSpPr/>
            <p:nvPr/>
          </p:nvSpPr>
          <p:spPr>
            <a:xfrm>
              <a:off x="8120684"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17" name="Google Shape;217;p28"/>
            <p:cNvSpPr/>
            <p:nvPr/>
          </p:nvSpPr>
          <p:spPr>
            <a:xfrm>
              <a:off x="16233262"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218" name="Google Shape;218;p28"/>
          <p:cNvGrpSpPr/>
          <p:nvPr/>
        </p:nvGrpSpPr>
        <p:grpSpPr>
          <a:xfrm>
            <a:off x="0" y="4723578"/>
            <a:ext cx="9144000" cy="419922"/>
            <a:chOff x="0" y="0"/>
            <a:chExt cx="24384000" cy="1119793"/>
          </a:xfrm>
        </p:grpSpPr>
        <p:sp>
          <p:nvSpPr>
            <p:cNvPr id="219" name="Google Shape;219;p28"/>
            <p:cNvSpPr/>
            <p:nvPr/>
          </p:nvSpPr>
          <p:spPr>
            <a:xfrm>
              <a:off x="0"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20" name="Google Shape;220;p28"/>
            <p:cNvSpPr/>
            <p:nvPr/>
          </p:nvSpPr>
          <p:spPr>
            <a:xfrm>
              <a:off x="8120684"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21" name="Google Shape;221;p28"/>
            <p:cNvSpPr/>
            <p:nvPr/>
          </p:nvSpPr>
          <p:spPr>
            <a:xfrm>
              <a:off x="16233262"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222" name="Google Shape;222;p28"/>
          <p:cNvGrpSpPr/>
          <p:nvPr/>
        </p:nvGrpSpPr>
        <p:grpSpPr>
          <a:xfrm>
            <a:off x="0" y="419923"/>
            <a:ext cx="9144000" cy="368479"/>
            <a:chOff x="0" y="0"/>
            <a:chExt cx="24384000" cy="982610"/>
          </a:xfrm>
        </p:grpSpPr>
        <p:sp>
          <p:nvSpPr>
            <p:cNvPr id="223" name="Google Shape;223;p28"/>
            <p:cNvSpPr/>
            <p:nvPr/>
          </p:nvSpPr>
          <p:spPr>
            <a:xfrm>
              <a:off x="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24" name="Google Shape;224;p28"/>
            <p:cNvSpPr/>
            <p:nvPr/>
          </p:nvSpPr>
          <p:spPr>
            <a:xfrm flipH="1">
              <a:off x="6079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25" name="Google Shape;225;p28"/>
            <p:cNvSpPr/>
            <p:nvPr/>
          </p:nvSpPr>
          <p:spPr>
            <a:xfrm>
              <a:off x="1219200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26" name="Google Shape;226;p28"/>
            <p:cNvSpPr/>
            <p:nvPr/>
          </p:nvSpPr>
          <p:spPr>
            <a:xfrm flipH="1">
              <a:off x="18271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227" name="Google Shape;227;p28"/>
          <p:cNvGrpSpPr/>
          <p:nvPr/>
        </p:nvGrpSpPr>
        <p:grpSpPr>
          <a:xfrm>
            <a:off x="0" y="4355099"/>
            <a:ext cx="9144000" cy="368478"/>
            <a:chOff x="0" y="0"/>
            <a:chExt cx="24384000" cy="982610"/>
          </a:xfrm>
        </p:grpSpPr>
        <p:sp>
          <p:nvSpPr>
            <p:cNvPr id="228" name="Google Shape;228;p28"/>
            <p:cNvSpPr/>
            <p:nvPr/>
          </p:nvSpPr>
          <p:spPr>
            <a:xfrm>
              <a:off x="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29" name="Google Shape;229;p28"/>
            <p:cNvSpPr/>
            <p:nvPr/>
          </p:nvSpPr>
          <p:spPr>
            <a:xfrm flipH="1">
              <a:off x="6079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30" name="Google Shape;230;p28"/>
            <p:cNvSpPr/>
            <p:nvPr/>
          </p:nvSpPr>
          <p:spPr>
            <a:xfrm>
              <a:off x="1219200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31" name="Google Shape;231;p28"/>
            <p:cNvSpPr/>
            <p:nvPr/>
          </p:nvSpPr>
          <p:spPr>
            <a:xfrm flipH="1">
              <a:off x="18271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sp>
        <p:nvSpPr>
          <p:cNvPr id="232" name="Google Shape;232;p28"/>
          <p:cNvSpPr/>
          <p:nvPr/>
        </p:nvSpPr>
        <p:spPr>
          <a:xfrm flipH="1" rot="6564729">
            <a:off x="-1533292" y="1727289"/>
            <a:ext cx="3066585" cy="2057400"/>
          </a:xfrm>
          <a:custGeom>
            <a:rect b="b" l="l" r="r" t="t"/>
            <a:pathLst>
              <a:path extrusionOk="0" h="4114800" w="6133171">
                <a:moveTo>
                  <a:pt x="6133170" y="0"/>
                </a:moveTo>
                <a:lnTo>
                  <a:pt x="0" y="0"/>
                </a:lnTo>
                <a:lnTo>
                  <a:pt x="0" y="4114800"/>
                </a:lnTo>
                <a:lnTo>
                  <a:pt x="6133170" y="4114800"/>
                </a:lnTo>
                <a:lnTo>
                  <a:pt x="613317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33" name="Google Shape;233;p28"/>
          <p:cNvSpPr/>
          <p:nvPr/>
        </p:nvSpPr>
        <p:spPr>
          <a:xfrm rot="3157000">
            <a:off x="8116804" y="2021761"/>
            <a:ext cx="1478581" cy="1282291"/>
          </a:xfrm>
          <a:custGeom>
            <a:rect b="b" l="l" r="r" t="t"/>
            <a:pathLst>
              <a:path extrusionOk="0" h="2564582" w="2957162">
                <a:moveTo>
                  <a:pt x="0" y="0"/>
                </a:moveTo>
                <a:lnTo>
                  <a:pt x="2957162" y="0"/>
                </a:lnTo>
                <a:lnTo>
                  <a:pt x="2957162" y="2564582"/>
                </a:lnTo>
                <a:lnTo>
                  <a:pt x="0" y="2564582"/>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34" name="Google Shape;234;p28"/>
          <p:cNvSpPr/>
          <p:nvPr/>
        </p:nvSpPr>
        <p:spPr>
          <a:xfrm>
            <a:off x="1033834" y="2279093"/>
            <a:ext cx="352944" cy="326891"/>
          </a:xfrm>
          <a:custGeom>
            <a:rect b="b" l="l" r="r" t="t"/>
            <a:pathLst>
              <a:path extrusionOk="0" h="653782" w="705888">
                <a:moveTo>
                  <a:pt x="0" y="0"/>
                </a:moveTo>
                <a:lnTo>
                  <a:pt x="705887" y="0"/>
                </a:lnTo>
                <a:lnTo>
                  <a:pt x="705887" y="653782"/>
                </a:lnTo>
                <a:lnTo>
                  <a:pt x="0" y="653782"/>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35" name="Google Shape;235;p28"/>
          <p:cNvSpPr txBox="1"/>
          <p:nvPr/>
        </p:nvSpPr>
        <p:spPr>
          <a:xfrm>
            <a:off x="2885125" y="788400"/>
            <a:ext cx="3152700" cy="12930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lang="en" sz="3500">
                <a:solidFill>
                  <a:srgbClr val="696343"/>
                </a:solidFill>
                <a:latin typeface="Arial"/>
                <a:ea typeface="Arial"/>
                <a:cs typeface="Arial"/>
                <a:sym typeface="Arial"/>
              </a:rPr>
              <a:t>PROJECT GOALS</a:t>
            </a:r>
            <a:endParaRPr sz="700"/>
          </a:p>
        </p:txBody>
      </p:sp>
      <p:sp>
        <p:nvSpPr>
          <p:cNvPr id="236" name="Google Shape;236;p28"/>
          <p:cNvSpPr txBox="1"/>
          <p:nvPr/>
        </p:nvSpPr>
        <p:spPr>
          <a:xfrm>
            <a:off x="1534649" y="2279093"/>
            <a:ext cx="7060200" cy="2026800"/>
          </a:xfrm>
          <a:prstGeom prst="rect">
            <a:avLst/>
          </a:prstGeom>
          <a:noFill/>
          <a:ln>
            <a:noFill/>
          </a:ln>
        </p:spPr>
        <p:txBody>
          <a:bodyPr anchorCtr="0" anchor="t" bIns="0" lIns="0" spcFirstLastPara="1" rIns="0" wrap="square" tIns="0">
            <a:spAutoFit/>
          </a:bodyPr>
          <a:lstStyle/>
          <a:p>
            <a:pPr indent="0" lvl="0" marL="0" rtl="0" algn="l">
              <a:lnSpc>
                <a:spcPct val="98181"/>
              </a:lnSpc>
              <a:spcBef>
                <a:spcPts val="1000"/>
              </a:spcBef>
              <a:spcAft>
                <a:spcPts val="0"/>
              </a:spcAft>
              <a:buClr>
                <a:schemeClr val="dk1"/>
              </a:buClr>
              <a:buSzPts val="1100"/>
              <a:buFont typeface="Arial"/>
              <a:buNone/>
            </a:pPr>
            <a:r>
              <a:rPr lang="en" sz="1800">
                <a:solidFill>
                  <a:schemeClr val="dk1"/>
                </a:solidFill>
              </a:rPr>
              <a:t>UN Sustainable Development Goals 13: Take Urgent Action to Combat Climate Change</a:t>
            </a:r>
            <a:endParaRPr sz="1800">
              <a:solidFill>
                <a:schemeClr val="dk1"/>
              </a:solidFill>
            </a:endParaRPr>
          </a:p>
          <a:p>
            <a:pPr indent="0" lvl="0" marL="0" rtl="0" algn="l">
              <a:lnSpc>
                <a:spcPct val="98181"/>
              </a:lnSpc>
              <a:spcBef>
                <a:spcPts val="1000"/>
              </a:spcBef>
              <a:spcAft>
                <a:spcPts val="0"/>
              </a:spcAft>
              <a:buClr>
                <a:schemeClr val="dk1"/>
              </a:buClr>
              <a:buSzPts val="1100"/>
              <a:buFont typeface="Arial"/>
              <a:buNone/>
            </a:pPr>
            <a:r>
              <a:rPr lang="en" sz="1800">
                <a:solidFill>
                  <a:schemeClr val="dk1"/>
                </a:solidFill>
              </a:rPr>
              <a:t>UN Sustainable Development Goal 15: Protect and Restore the Environment</a:t>
            </a:r>
            <a:endParaRPr sz="1800">
              <a:solidFill>
                <a:schemeClr val="dk1"/>
              </a:solidFill>
            </a:endParaRPr>
          </a:p>
          <a:p>
            <a:pPr indent="0" lvl="0" marL="0" rtl="0" algn="l">
              <a:lnSpc>
                <a:spcPct val="98181"/>
              </a:lnSpc>
              <a:spcBef>
                <a:spcPts val="1000"/>
              </a:spcBef>
              <a:spcAft>
                <a:spcPts val="0"/>
              </a:spcAft>
              <a:buClr>
                <a:schemeClr val="dk1"/>
              </a:buClr>
              <a:buSzPts val="1100"/>
              <a:buFont typeface="Arial"/>
              <a:buNone/>
            </a:pPr>
            <a:r>
              <a:rPr lang="en" sz="1800">
                <a:solidFill>
                  <a:schemeClr val="dk1"/>
                </a:solidFill>
              </a:rPr>
              <a:t>Educating the youth in an interdisciplinary way, with the use of art, ancient literature, and socio-economic problems. </a:t>
            </a:r>
            <a:endParaRPr>
              <a:solidFill>
                <a:schemeClr val="dk1"/>
              </a:solidFill>
            </a:endParaRPr>
          </a:p>
          <a:p>
            <a:pPr indent="0" lvl="0" marL="0" marR="0" rtl="0" algn="l">
              <a:lnSpc>
                <a:spcPct val="113000"/>
              </a:lnSpc>
              <a:spcBef>
                <a:spcPts val="0"/>
              </a:spcBef>
              <a:spcAft>
                <a:spcPts val="0"/>
              </a:spcAft>
              <a:buNone/>
            </a:pPr>
            <a:r>
              <a:t/>
            </a:r>
            <a:endParaRPr sz="700"/>
          </a:p>
        </p:txBody>
      </p:sp>
      <p:sp>
        <p:nvSpPr>
          <p:cNvPr id="237" name="Google Shape;237;p28"/>
          <p:cNvSpPr/>
          <p:nvPr/>
        </p:nvSpPr>
        <p:spPr>
          <a:xfrm>
            <a:off x="1033834" y="3684313"/>
            <a:ext cx="352944" cy="326891"/>
          </a:xfrm>
          <a:custGeom>
            <a:rect b="b" l="l" r="r" t="t"/>
            <a:pathLst>
              <a:path extrusionOk="0" h="653782" w="705888">
                <a:moveTo>
                  <a:pt x="0" y="0"/>
                </a:moveTo>
                <a:lnTo>
                  <a:pt x="705887" y="0"/>
                </a:lnTo>
                <a:lnTo>
                  <a:pt x="705887" y="653782"/>
                </a:lnTo>
                <a:lnTo>
                  <a:pt x="0" y="653782"/>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38" name="Google Shape;238;p28"/>
          <p:cNvSpPr/>
          <p:nvPr/>
        </p:nvSpPr>
        <p:spPr>
          <a:xfrm>
            <a:off x="1033834" y="2959150"/>
            <a:ext cx="352944" cy="326891"/>
          </a:xfrm>
          <a:custGeom>
            <a:rect b="b" l="l" r="r" t="t"/>
            <a:pathLst>
              <a:path extrusionOk="0" h="653782" w="705888">
                <a:moveTo>
                  <a:pt x="0" y="0"/>
                </a:moveTo>
                <a:lnTo>
                  <a:pt x="705887" y="0"/>
                </a:lnTo>
                <a:lnTo>
                  <a:pt x="705887" y="653782"/>
                </a:lnTo>
                <a:lnTo>
                  <a:pt x="0" y="653782"/>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CC"/>
        </a:solidFill>
      </p:bgPr>
    </p:bg>
    <p:spTree>
      <p:nvGrpSpPr>
        <p:cNvPr id="242" name="Shape 242"/>
        <p:cNvGrpSpPr/>
        <p:nvPr/>
      </p:nvGrpSpPr>
      <p:grpSpPr>
        <a:xfrm>
          <a:off x="0" y="0"/>
          <a:ext cx="0" cy="0"/>
          <a:chOff x="0" y="0"/>
          <a:chExt cx="0" cy="0"/>
        </a:xfrm>
      </p:grpSpPr>
      <p:grpSp>
        <p:nvGrpSpPr>
          <p:cNvPr id="243" name="Google Shape;243;p29"/>
          <p:cNvGrpSpPr/>
          <p:nvPr/>
        </p:nvGrpSpPr>
        <p:grpSpPr>
          <a:xfrm>
            <a:off x="0" y="0"/>
            <a:ext cx="9144000" cy="419923"/>
            <a:chOff x="0" y="0"/>
            <a:chExt cx="24384000" cy="1119793"/>
          </a:xfrm>
        </p:grpSpPr>
        <p:sp>
          <p:nvSpPr>
            <p:cNvPr id="244" name="Google Shape;244;p29"/>
            <p:cNvSpPr/>
            <p:nvPr/>
          </p:nvSpPr>
          <p:spPr>
            <a:xfrm>
              <a:off x="0"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45" name="Google Shape;245;p29"/>
            <p:cNvSpPr/>
            <p:nvPr/>
          </p:nvSpPr>
          <p:spPr>
            <a:xfrm>
              <a:off x="8120684"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46" name="Google Shape;246;p29"/>
            <p:cNvSpPr/>
            <p:nvPr/>
          </p:nvSpPr>
          <p:spPr>
            <a:xfrm>
              <a:off x="16233262"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247" name="Google Shape;247;p29"/>
          <p:cNvGrpSpPr/>
          <p:nvPr/>
        </p:nvGrpSpPr>
        <p:grpSpPr>
          <a:xfrm>
            <a:off x="0" y="4723578"/>
            <a:ext cx="9144000" cy="419922"/>
            <a:chOff x="0" y="0"/>
            <a:chExt cx="24384000" cy="1119793"/>
          </a:xfrm>
        </p:grpSpPr>
        <p:sp>
          <p:nvSpPr>
            <p:cNvPr id="248" name="Google Shape;248;p29"/>
            <p:cNvSpPr/>
            <p:nvPr/>
          </p:nvSpPr>
          <p:spPr>
            <a:xfrm>
              <a:off x="0"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49" name="Google Shape;249;p29"/>
            <p:cNvSpPr/>
            <p:nvPr/>
          </p:nvSpPr>
          <p:spPr>
            <a:xfrm>
              <a:off x="8120684"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50" name="Google Shape;250;p29"/>
            <p:cNvSpPr/>
            <p:nvPr/>
          </p:nvSpPr>
          <p:spPr>
            <a:xfrm>
              <a:off x="16233262"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251" name="Google Shape;251;p29"/>
          <p:cNvGrpSpPr/>
          <p:nvPr/>
        </p:nvGrpSpPr>
        <p:grpSpPr>
          <a:xfrm>
            <a:off x="0" y="419923"/>
            <a:ext cx="9144000" cy="368479"/>
            <a:chOff x="0" y="0"/>
            <a:chExt cx="24384000" cy="982610"/>
          </a:xfrm>
        </p:grpSpPr>
        <p:sp>
          <p:nvSpPr>
            <p:cNvPr id="252" name="Google Shape;252;p29"/>
            <p:cNvSpPr/>
            <p:nvPr/>
          </p:nvSpPr>
          <p:spPr>
            <a:xfrm>
              <a:off x="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53" name="Google Shape;253;p29"/>
            <p:cNvSpPr/>
            <p:nvPr/>
          </p:nvSpPr>
          <p:spPr>
            <a:xfrm flipH="1">
              <a:off x="6079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54" name="Google Shape;254;p29"/>
            <p:cNvSpPr/>
            <p:nvPr/>
          </p:nvSpPr>
          <p:spPr>
            <a:xfrm>
              <a:off x="1219200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55" name="Google Shape;255;p29"/>
            <p:cNvSpPr/>
            <p:nvPr/>
          </p:nvSpPr>
          <p:spPr>
            <a:xfrm flipH="1">
              <a:off x="18271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256" name="Google Shape;256;p29"/>
          <p:cNvGrpSpPr/>
          <p:nvPr/>
        </p:nvGrpSpPr>
        <p:grpSpPr>
          <a:xfrm>
            <a:off x="0" y="4355099"/>
            <a:ext cx="9144000" cy="368478"/>
            <a:chOff x="0" y="0"/>
            <a:chExt cx="24384000" cy="982610"/>
          </a:xfrm>
        </p:grpSpPr>
        <p:sp>
          <p:nvSpPr>
            <p:cNvPr id="257" name="Google Shape;257;p29"/>
            <p:cNvSpPr/>
            <p:nvPr/>
          </p:nvSpPr>
          <p:spPr>
            <a:xfrm>
              <a:off x="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58" name="Google Shape;258;p29"/>
            <p:cNvSpPr/>
            <p:nvPr/>
          </p:nvSpPr>
          <p:spPr>
            <a:xfrm flipH="1">
              <a:off x="6079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59" name="Google Shape;259;p29"/>
            <p:cNvSpPr/>
            <p:nvPr/>
          </p:nvSpPr>
          <p:spPr>
            <a:xfrm>
              <a:off x="1219200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60" name="Google Shape;260;p29"/>
            <p:cNvSpPr/>
            <p:nvPr/>
          </p:nvSpPr>
          <p:spPr>
            <a:xfrm flipH="1">
              <a:off x="18271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sp>
        <p:nvSpPr>
          <p:cNvPr id="261" name="Google Shape;261;p29"/>
          <p:cNvSpPr/>
          <p:nvPr/>
        </p:nvSpPr>
        <p:spPr>
          <a:xfrm>
            <a:off x="1999289" y="2498201"/>
            <a:ext cx="294903" cy="273134"/>
          </a:xfrm>
          <a:custGeom>
            <a:rect b="b" l="l" r="r" t="t"/>
            <a:pathLst>
              <a:path extrusionOk="0" h="546268" w="589806">
                <a:moveTo>
                  <a:pt x="0" y="0"/>
                </a:moveTo>
                <a:lnTo>
                  <a:pt x="589805" y="0"/>
                </a:lnTo>
                <a:lnTo>
                  <a:pt x="589805" y="546269"/>
                </a:lnTo>
                <a:lnTo>
                  <a:pt x="0" y="546269"/>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62" name="Google Shape;262;p29"/>
          <p:cNvSpPr/>
          <p:nvPr/>
        </p:nvSpPr>
        <p:spPr>
          <a:xfrm>
            <a:off x="4246945" y="2435188"/>
            <a:ext cx="294903" cy="273134"/>
          </a:xfrm>
          <a:custGeom>
            <a:rect b="b" l="l" r="r" t="t"/>
            <a:pathLst>
              <a:path extrusionOk="0" h="546268" w="589806">
                <a:moveTo>
                  <a:pt x="0" y="0"/>
                </a:moveTo>
                <a:lnTo>
                  <a:pt x="589806" y="0"/>
                </a:lnTo>
                <a:lnTo>
                  <a:pt x="589806" y="546269"/>
                </a:lnTo>
                <a:lnTo>
                  <a:pt x="0" y="546269"/>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63" name="Google Shape;263;p29"/>
          <p:cNvSpPr/>
          <p:nvPr/>
        </p:nvSpPr>
        <p:spPr>
          <a:xfrm>
            <a:off x="7489652" y="2498201"/>
            <a:ext cx="294903" cy="273134"/>
          </a:xfrm>
          <a:custGeom>
            <a:rect b="b" l="l" r="r" t="t"/>
            <a:pathLst>
              <a:path extrusionOk="0" h="546268" w="589806">
                <a:moveTo>
                  <a:pt x="0" y="0"/>
                </a:moveTo>
                <a:lnTo>
                  <a:pt x="589805" y="0"/>
                </a:lnTo>
                <a:lnTo>
                  <a:pt x="589805" y="546269"/>
                </a:lnTo>
                <a:lnTo>
                  <a:pt x="0" y="546269"/>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64" name="Google Shape;264;p29"/>
          <p:cNvSpPr/>
          <p:nvPr/>
        </p:nvSpPr>
        <p:spPr>
          <a:xfrm>
            <a:off x="-1069537" y="2463081"/>
            <a:ext cx="2139074" cy="2057400"/>
          </a:xfrm>
          <a:custGeom>
            <a:rect b="b" l="l" r="r" t="t"/>
            <a:pathLst>
              <a:path extrusionOk="0" h="4114800" w="4278147">
                <a:moveTo>
                  <a:pt x="0" y="0"/>
                </a:moveTo>
                <a:lnTo>
                  <a:pt x="4278148" y="0"/>
                </a:lnTo>
                <a:lnTo>
                  <a:pt x="4278148" y="4114800"/>
                </a:lnTo>
                <a:lnTo>
                  <a:pt x="0" y="4114800"/>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65" name="Google Shape;265;p29"/>
          <p:cNvSpPr txBox="1"/>
          <p:nvPr/>
        </p:nvSpPr>
        <p:spPr>
          <a:xfrm>
            <a:off x="2810241" y="788401"/>
            <a:ext cx="3523500" cy="12930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lang="en" sz="3500">
                <a:solidFill>
                  <a:srgbClr val="696343"/>
                </a:solidFill>
              </a:rPr>
              <a:t>TARGET AUDIENCE</a:t>
            </a:r>
            <a:endParaRPr sz="700"/>
          </a:p>
        </p:txBody>
      </p:sp>
      <p:sp>
        <p:nvSpPr>
          <p:cNvPr id="266" name="Google Shape;266;p29"/>
          <p:cNvSpPr txBox="1"/>
          <p:nvPr/>
        </p:nvSpPr>
        <p:spPr>
          <a:xfrm>
            <a:off x="1264404" y="1996376"/>
            <a:ext cx="1791300" cy="1077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None/>
            </a:pPr>
            <a:r>
              <a:t/>
            </a:r>
            <a:endParaRPr sz="700"/>
          </a:p>
        </p:txBody>
      </p:sp>
      <p:sp>
        <p:nvSpPr>
          <p:cNvPr id="267" name="Google Shape;267;p29"/>
          <p:cNvSpPr txBox="1"/>
          <p:nvPr/>
        </p:nvSpPr>
        <p:spPr>
          <a:xfrm>
            <a:off x="3676348" y="1996376"/>
            <a:ext cx="1791300" cy="1077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None/>
            </a:pPr>
            <a:r>
              <a:t/>
            </a:r>
            <a:endParaRPr sz="700"/>
          </a:p>
        </p:txBody>
      </p:sp>
      <p:sp>
        <p:nvSpPr>
          <p:cNvPr id="268" name="Google Shape;268;p29"/>
          <p:cNvSpPr txBox="1"/>
          <p:nvPr/>
        </p:nvSpPr>
        <p:spPr>
          <a:xfrm>
            <a:off x="6088292" y="1996376"/>
            <a:ext cx="1791300" cy="1077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None/>
            </a:pPr>
            <a:r>
              <a:t/>
            </a:r>
            <a:endParaRPr sz="700"/>
          </a:p>
        </p:txBody>
      </p:sp>
      <p:sp>
        <p:nvSpPr>
          <p:cNvPr id="269" name="Google Shape;269;p29"/>
          <p:cNvSpPr/>
          <p:nvPr/>
        </p:nvSpPr>
        <p:spPr>
          <a:xfrm flipH="1">
            <a:off x="7418333" y="514351"/>
            <a:ext cx="2139074" cy="2057400"/>
          </a:xfrm>
          <a:custGeom>
            <a:rect b="b" l="l" r="r" t="t"/>
            <a:pathLst>
              <a:path extrusionOk="0" h="4114800" w="4278147">
                <a:moveTo>
                  <a:pt x="4278147" y="0"/>
                </a:moveTo>
                <a:lnTo>
                  <a:pt x="0" y="0"/>
                </a:lnTo>
                <a:lnTo>
                  <a:pt x="0" y="4114800"/>
                </a:lnTo>
                <a:lnTo>
                  <a:pt x="4278147" y="4114800"/>
                </a:lnTo>
                <a:lnTo>
                  <a:pt x="4278147"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Clr>
                <a:srgbClr val="000000"/>
              </a:buClr>
              <a:buFont typeface="Arial"/>
              <a:buNone/>
            </a:pPr>
            <a:r>
              <a:t/>
            </a:r>
            <a:endParaRPr sz="900">
              <a:solidFill>
                <a:schemeClr val="dk1"/>
              </a:solidFill>
              <a:latin typeface="Calibri"/>
              <a:ea typeface="Calibri"/>
              <a:cs typeface="Calibri"/>
              <a:sym typeface="Calibri"/>
            </a:endParaRPr>
          </a:p>
        </p:txBody>
      </p:sp>
      <p:sp>
        <p:nvSpPr>
          <p:cNvPr id="270" name="Google Shape;270;p29"/>
          <p:cNvSpPr txBox="1"/>
          <p:nvPr/>
        </p:nvSpPr>
        <p:spPr>
          <a:xfrm>
            <a:off x="3391925" y="2498188"/>
            <a:ext cx="3000000" cy="1462800"/>
          </a:xfrm>
          <a:prstGeom prst="rect">
            <a:avLst/>
          </a:prstGeom>
          <a:noFill/>
          <a:ln>
            <a:noFill/>
          </a:ln>
        </p:spPr>
        <p:txBody>
          <a:bodyPr anchorCtr="0" anchor="t" bIns="91425" lIns="91425" spcFirstLastPara="1" rIns="91425" wrap="square" tIns="91425">
            <a:spAutoFit/>
          </a:bodyPr>
          <a:lstStyle/>
          <a:p>
            <a:pPr indent="0" lvl="0" marL="0" rtl="0" algn="l">
              <a:lnSpc>
                <a:spcPct val="98181"/>
              </a:lnSpc>
              <a:spcBef>
                <a:spcPts val="1000"/>
              </a:spcBef>
              <a:spcAft>
                <a:spcPts val="0"/>
              </a:spcAft>
              <a:buNone/>
            </a:pPr>
            <a:r>
              <a:t/>
            </a:r>
            <a:endParaRPr sz="1800">
              <a:solidFill>
                <a:schemeClr val="dk1"/>
              </a:solidFill>
            </a:endParaRPr>
          </a:p>
          <a:p>
            <a:pPr indent="0" lvl="0" marL="0" rtl="0" algn="l">
              <a:lnSpc>
                <a:spcPct val="98181"/>
              </a:lnSpc>
              <a:spcBef>
                <a:spcPts val="1000"/>
              </a:spcBef>
              <a:spcAft>
                <a:spcPts val="0"/>
              </a:spcAft>
              <a:buNone/>
            </a:pPr>
            <a:r>
              <a:rPr lang="en" sz="1800">
                <a:solidFill>
                  <a:schemeClr val="dk1"/>
                </a:solidFill>
              </a:rPr>
              <a:t>-Artistic workshops</a:t>
            </a:r>
            <a:endParaRPr sz="1800">
              <a:solidFill>
                <a:schemeClr val="dk1"/>
              </a:solidFill>
            </a:endParaRPr>
          </a:p>
          <a:p>
            <a:pPr indent="0" lvl="0" marL="0" rtl="0" algn="l">
              <a:lnSpc>
                <a:spcPct val="115000"/>
              </a:lnSpc>
              <a:spcBef>
                <a:spcPts val="0"/>
              </a:spcBef>
              <a:spcAft>
                <a:spcPts val="1200"/>
              </a:spcAft>
              <a:buNone/>
            </a:pPr>
            <a:r>
              <a:rPr lang="en" sz="1800">
                <a:solidFill>
                  <a:schemeClr val="dk1"/>
                </a:solidFill>
              </a:rPr>
              <a:t>-Q&amp;A sessions for kids to engage </a:t>
            </a:r>
            <a:endParaRPr sz="1800">
              <a:solidFill>
                <a:srgbClr val="595959"/>
              </a:solidFill>
            </a:endParaRPr>
          </a:p>
        </p:txBody>
      </p:sp>
      <p:sp>
        <p:nvSpPr>
          <p:cNvPr id="271" name="Google Shape;271;p29"/>
          <p:cNvSpPr txBox="1"/>
          <p:nvPr/>
        </p:nvSpPr>
        <p:spPr>
          <a:xfrm>
            <a:off x="985175" y="2987400"/>
            <a:ext cx="2533500" cy="461700"/>
          </a:xfrm>
          <a:prstGeom prst="rect">
            <a:avLst/>
          </a:prstGeom>
          <a:noFill/>
          <a:ln>
            <a:noFill/>
          </a:ln>
        </p:spPr>
        <p:txBody>
          <a:bodyPr anchorCtr="0" anchor="t" bIns="91425" lIns="91425" spcFirstLastPara="1" rIns="91425" wrap="square" tIns="91425">
            <a:spAutoFit/>
          </a:bodyPr>
          <a:lstStyle/>
          <a:p>
            <a:pPr indent="0" lvl="0" marL="0" rtl="0" algn="l">
              <a:lnSpc>
                <a:spcPct val="98181"/>
              </a:lnSpc>
              <a:spcBef>
                <a:spcPts val="1000"/>
              </a:spcBef>
              <a:spcAft>
                <a:spcPts val="0"/>
              </a:spcAft>
              <a:buNone/>
            </a:pPr>
            <a:r>
              <a:rPr lang="en" sz="1800">
                <a:solidFill>
                  <a:schemeClr val="dk1"/>
                </a:solidFill>
              </a:rPr>
              <a:t>-Children ages 11-15</a:t>
            </a:r>
            <a:endParaRPr/>
          </a:p>
        </p:txBody>
      </p:sp>
      <p:sp>
        <p:nvSpPr>
          <p:cNvPr id="272" name="Google Shape;272;p29"/>
          <p:cNvSpPr txBox="1"/>
          <p:nvPr/>
        </p:nvSpPr>
        <p:spPr>
          <a:xfrm>
            <a:off x="6204650" y="2860138"/>
            <a:ext cx="3000000" cy="738900"/>
          </a:xfrm>
          <a:prstGeom prst="rect">
            <a:avLst/>
          </a:prstGeom>
          <a:noFill/>
          <a:ln>
            <a:noFill/>
          </a:ln>
        </p:spPr>
        <p:txBody>
          <a:bodyPr anchorCtr="0" anchor="t" bIns="91425" lIns="91425" spcFirstLastPara="1" rIns="91425" wrap="square" tIns="91425">
            <a:spAutoFit/>
          </a:bodyPr>
          <a:lstStyle/>
          <a:p>
            <a:pPr indent="0" lvl="0" marL="0" rtl="0" algn="l">
              <a:lnSpc>
                <a:spcPct val="98181"/>
              </a:lnSpc>
              <a:spcBef>
                <a:spcPts val="1000"/>
              </a:spcBef>
              <a:spcAft>
                <a:spcPts val="0"/>
              </a:spcAft>
              <a:buNone/>
            </a:pPr>
            <a:r>
              <a:rPr lang="en" sz="1800">
                <a:solidFill>
                  <a:schemeClr val="dk1"/>
                </a:solidFill>
              </a:rPr>
              <a:t>-Child-friendly adaptations of Classical literature </a:t>
            </a:r>
            <a:endParaRPr sz="1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CC"/>
        </a:solidFill>
      </p:bgPr>
    </p:bg>
    <p:spTree>
      <p:nvGrpSpPr>
        <p:cNvPr id="276" name="Shape 276"/>
        <p:cNvGrpSpPr/>
        <p:nvPr/>
      </p:nvGrpSpPr>
      <p:grpSpPr>
        <a:xfrm>
          <a:off x="0" y="0"/>
          <a:ext cx="0" cy="0"/>
          <a:chOff x="0" y="0"/>
          <a:chExt cx="0" cy="0"/>
        </a:xfrm>
      </p:grpSpPr>
      <p:grpSp>
        <p:nvGrpSpPr>
          <p:cNvPr id="277" name="Google Shape;277;p30"/>
          <p:cNvGrpSpPr/>
          <p:nvPr/>
        </p:nvGrpSpPr>
        <p:grpSpPr>
          <a:xfrm>
            <a:off x="0" y="0"/>
            <a:ext cx="9144000" cy="419923"/>
            <a:chOff x="0" y="0"/>
            <a:chExt cx="24384000" cy="1119793"/>
          </a:xfrm>
        </p:grpSpPr>
        <p:sp>
          <p:nvSpPr>
            <p:cNvPr id="278" name="Google Shape;278;p30"/>
            <p:cNvSpPr/>
            <p:nvPr/>
          </p:nvSpPr>
          <p:spPr>
            <a:xfrm>
              <a:off x="0"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9" name="Google Shape;279;p30"/>
            <p:cNvSpPr/>
            <p:nvPr/>
          </p:nvSpPr>
          <p:spPr>
            <a:xfrm>
              <a:off x="8120684"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80" name="Google Shape;280;p30"/>
            <p:cNvSpPr/>
            <p:nvPr/>
          </p:nvSpPr>
          <p:spPr>
            <a:xfrm>
              <a:off x="16233262"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281" name="Google Shape;281;p30"/>
          <p:cNvGrpSpPr/>
          <p:nvPr/>
        </p:nvGrpSpPr>
        <p:grpSpPr>
          <a:xfrm>
            <a:off x="0" y="4723578"/>
            <a:ext cx="9144000" cy="419922"/>
            <a:chOff x="0" y="0"/>
            <a:chExt cx="24384000" cy="1119793"/>
          </a:xfrm>
        </p:grpSpPr>
        <p:sp>
          <p:nvSpPr>
            <p:cNvPr id="282" name="Google Shape;282;p30"/>
            <p:cNvSpPr/>
            <p:nvPr/>
          </p:nvSpPr>
          <p:spPr>
            <a:xfrm>
              <a:off x="0"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83" name="Google Shape;283;p30"/>
            <p:cNvSpPr/>
            <p:nvPr/>
          </p:nvSpPr>
          <p:spPr>
            <a:xfrm>
              <a:off x="8120684"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84" name="Google Shape;284;p30"/>
            <p:cNvSpPr/>
            <p:nvPr/>
          </p:nvSpPr>
          <p:spPr>
            <a:xfrm>
              <a:off x="16233262"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285" name="Google Shape;285;p30"/>
          <p:cNvGrpSpPr/>
          <p:nvPr/>
        </p:nvGrpSpPr>
        <p:grpSpPr>
          <a:xfrm>
            <a:off x="0" y="419923"/>
            <a:ext cx="9144000" cy="368479"/>
            <a:chOff x="0" y="0"/>
            <a:chExt cx="24384000" cy="982610"/>
          </a:xfrm>
        </p:grpSpPr>
        <p:sp>
          <p:nvSpPr>
            <p:cNvPr id="286" name="Google Shape;286;p30"/>
            <p:cNvSpPr/>
            <p:nvPr/>
          </p:nvSpPr>
          <p:spPr>
            <a:xfrm>
              <a:off x="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87" name="Google Shape;287;p30"/>
            <p:cNvSpPr/>
            <p:nvPr/>
          </p:nvSpPr>
          <p:spPr>
            <a:xfrm flipH="1">
              <a:off x="6079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88" name="Google Shape;288;p30"/>
            <p:cNvSpPr/>
            <p:nvPr/>
          </p:nvSpPr>
          <p:spPr>
            <a:xfrm>
              <a:off x="1219200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89" name="Google Shape;289;p30"/>
            <p:cNvSpPr/>
            <p:nvPr/>
          </p:nvSpPr>
          <p:spPr>
            <a:xfrm flipH="1">
              <a:off x="18271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290" name="Google Shape;290;p30"/>
          <p:cNvGrpSpPr/>
          <p:nvPr/>
        </p:nvGrpSpPr>
        <p:grpSpPr>
          <a:xfrm>
            <a:off x="0" y="4355099"/>
            <a:ext cx="9144000" cy="368478"/>
            <a:chOff x="0" y="0"/>
            <a:chExt cx="24384000" cy="982610"/>
          </a:xfrm>
        </p:grpSpPr>
        <p:sp>
          <p:nvSpPr>
            <p:cNvPr id="291" name="Google Shape;291;p30"/>
            <p:cNvSpPr/>
            <p:nvPr/>
          </p:nvSpPr>
          <p:spPr>
            <a:xfrm>
              <a:off x="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92" name="Google Shape;292;p30"/>
            <p:cNvSpPr/>
            <p:nvPr/>
          </p:nvSpPr>
          <p:spPr>
            <a:xfrm flipH="1">
              <a:off x="6079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93" name="Google Shape;293;p30"/>
            <p:cNvSpPr/>
            <p:nvPr/>
          </p:nvSpPr>
          <p:spPr>
            <a:xfrm>
              <a:off x="1219200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94" name="Google Shape;294;p30"/>
            <p:cNvSpPr/>
            <p:nvPr/>
          </p:nvSpPr>
          <p:spPr>
            <a:xfrm flipH="1">
              <a:off x="18271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sp>
        <p:nvSpPr>
          <p:cNvPr id="295" name="Google Shape;295;p30"/>
          <p:cNvSpPr txBox="1"/>
          <p:nvPr/>
        </p:nvSpPr>
        <p:spPr>
          <a:xfrm>
            <a:off x="3066216" y="872866"/>
            <a:ext cx="3523500" cy="5388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Clr>
                <a:srgbClr val="000000"/>
              </a:buClr>
              <a:buFont typeface="Arial"/>
              <a:buNone/>
            </a:pPr>
            <a:r>
              <a:rPr b="1" lang="en" sz="3500">
                <a:solidFill>
                  <a:srgbClr val="696343"/>
                </a:solidFill>
              </a:rPr>
              <a:t>ARTWORK</a:t>
            </a:r>
            <a:endParaRPr sz="700"/>
          </a:p>
        </p:txBody>
      </p:sp>
      <p:sp>
        <p:nvSpPr>
          <p:cNvPr id="296" name="Google Shape;296;p30"/>
          <p:cNvSpPr/>
          <p:nvPr/>
        </p:nvSpPr>
        <p:spPr>
          <a:xfrm flipH="1">
            <a:off x="7995329" y="688432"/>
            <a:ext cx="2139074" cy="2057400"/>
          </a:xfrm>
          <a:custGeom>
            <a:rect b="b" l="l" r="r" t="t"/>
            <a:pathLst>
              <a:path extrusionOk="0" h="4114800" w="4278147">
                <a:moveTo>
                  <a:pt x="4278148" y="0"/>
                </a:moveTo>
                <a:lnTo>
                  <a:pt x="0" y="0"/>
                </a:lnTo>
                <a:lnTo>
                  <a:pt x="0" y="4114800"/>
                </a:lnTo>
                <a:lnTo>
                  <a:pt x="4278148" y="4114800"/>
                </a:lnTo>
                <a:lnTo>
                  <a:pt x="4278148"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97" name="Google Shape;297;p30"/>
          <p:cNvSpPr txBox="1"/>
          <p:nvPr/>
        </p:nvSpPr>
        <p:spPr>
          <a:xfrm>
            <a:off x="6306175" y="3241125"/>
            <a:ext cx="3000000" cy="1174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000"/>
              </a:spcBef>
              <a:spcAft>
                <a:spcPts val="0"/>
              </a:spcAft>
              <a:buNone/>
            </a:pPr>
            <a:r>
              <a:rPr lang="en">
                <a:solidFill>
                  <a:schemeClr val="dk1"/>
                </a:solidFill>
              </a:rPr>
              <a:t>-Watercolor painting</a:t>
            </a:r>
            <a:endParaRPr>
              <a:solidFill>
                <a:schemeClr val="dk1"/>
              </a:solidFill>
            </a:endParaRPr>
          </a:p>
          <a:p>
            <a:pPr indent="0" lvl="0" marL="0" rtl="0" algn="l">
              <a:lnSpc>
                <a:spcPct val="150000"/>
              </a:lnSpc>
              <a:spcBef>
                <a:spcPts val="1000"/>
              </a:spcBef>
              <a:spcAft>
                <a:spcPts val="0"/>
              </a:spcAft>
              <a:buNone/>
            </a:pPr>
            <a:r>
              <a:rPr lang="en">
                <a:solidFill>
                  <a:schemeClr val="dk1"/>
                </a:solidFill>
              </a:rPr>
              <a:t>-Natural Materials Collage</a:t>
            </a:r>
            <a:endParaRPr>
              <a:solidFill>
                <a:schemeClr val="dk1"/>
              </a:solidFill>
            </a:endParaRPr>
          </a:p>
          <a:p>
            <a:pPr indent="0" lvl="0" marL="0" rtl="0" algn="l">
              <a:lnSpc>
                <a:spcPct val="150000"/>
              </a:lnSpc>
              <a:spcBef>
                <a:spcPts val="0"/>
              </a:spcBef>
              <a:spcAft>
                <a:spcPts val="1200"/>
              </a:spcAft>
              <a:buNone/>
            </a:pPr>
            <a:r>
              <a:rPr lang="en">
                <a:solidFill>
                  <a:schemeClr val="dk1"/>
                </a:solidFill>
              </a:rPr>
              <a:t>-Pastels/Charcoal</a:t>
            </a:r>
            <a:endParaRPr sz="1000"/>
          </a:p>
        </p:txBody>
      </p:sp>
      <p:pic>
        <p:nvPicPr>
          <p:cNvPr id="298" name="Google Shape;298;p30" title="tempImagevVNt58.gif"/>
          <p:cNvPicPr preferRelativeResize="0"/>
          <p:nvPr/>
        </p:nvPicPr>
        <p:blipFill>
          <a:blip r:embed="rId6">
            <a:alphaModFix/>
          </a:blip>
          <a:stretch>
            <a:fillRect/>
          </a:stretch>
        </p:blipFill>
        <p:spPr>
          <a:xfrm>
            <a:off x="168022" y="788400"/>
            <a:ext cx="2556822" cy="1957428"/>
          </a:xfrm>
          <a:prstGeom prst="rect">
            <a:avLst/>
          </a:prstGeom>
          <a:noFill/>
          <a:ln>
            <a:noFill/>
          </a:ln>
        </p:spPr>
      </p:pic>
      <p:pic>
        <p:nvPicPr>
          <p:cNvPr id="299" name="Google Shape;299;p30" title="tempImage9pOeWz.gif"/>
          <p:cNvPicPr preferRelativeResize="0"/>
          <p:nvPr/>
        </p:nvPicPr>
        <p:blipFill>
          <a:blip r:embed="rId7">
            <a:alphaModFix/>
          </a:blip>
          <a:stretch>
            <a:fillRect/>
          </a:stretch>
        </p:blipFill>
        <p:spPr>
          <a:xfrm>
            <a:off x="6201512" y="1150749"/>
            <a:ext cx="1639948" cy="1782727"/>
          </a:xfrm>
          <a:prstGeom prst="rect">
            <a:avLst/>
          </a:prstGeom>
          <a:noFill/>
          <a:ln>
            <a:noFill/>
          </a:ln>
        </p:spPr>
      </p:pic>
      <p:pic>
        <p:nvPicPr>
          <p:cNvPr id="300" name="Google Shape;300;p30" title="8cf9b452-1617-41fb-95c7-c2bb59ebacf6.JPG"/>
          <p:cNvPicPr preferRelativeResize="0"/>
          <p:nvPr/>
        </p:nvPicPr>
        <p:blipFill>
          <a:blip r:embed="rId8">
            <a:alphaModFix/>
          </a:blip>
          <a:stretch>
            <a:fillRect/>
          </a:stretch>
        </p:blipFill>
        <p:spPr>
          <a:xfrm>
            <a:off x="3036064" y="1913924"/>
            <a:ext cx="2854199" cy="2117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CC"/>
        </a:solidFill>
      </p:bgPr>
    </p:bg>
    <p:spTree>
      <p:nvGrpSpPr>
        <p:cNvPr id="304" name="Shape 304"/>
        <p:cNvGrpSpPr/>
        <p:nvPr/>
      </p:nvGrpSpPr>
      <p:grpSpPr>
        <a:xfrm>
          <a:off x="0" y="0"/>
          <a:ext cx="0" cy="0"/>
          <a:chOff x="0" y="0"/>
          <a:chExt cx="0" cy="0"/>
        </a:xfrm>
      </p:grpSpPr>
      <p:grpSp>
        <p:nvGrpSpPr>
          <p:cNvPr id="305" name="Google Shape;305;p31"/>
          <p:cNvGrpSpPr/>
          <p:nvPr/>
        </p:nvGrpSpPr>
        <p:grpSpPr>
          <a:xfrm>
            <a:off x="0" y="0"/>
            <a:ext cx="9144000" cy="419922"/>
            <a:chOff x="0" y="0"/>
            <a:chExt cx="24384000" cy="1119793"/>
          </a:xfrm>
        </p:grpSpPr>
        <p:sp>
          <p:nvSpPr>
            <p:cNvPr id="306" name="Google Shape;306;p31"/>
            <p:cNvSpPr/>
            <p:nvPr/>
          </p:nvSpPr>
          <p:spPr>
            <a:xfrm>
              <a:off x="0"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07" name="Google Shape;307;p31"/>
            <p:cNvSpPr/>
            <p:nvPr/>
          </p:nvSpPr>
          <p:spPr>
            <a:xfrm>
              <a:off x="8120684"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08" name="Google Shape;308;p31"/>
            <p:cNvSpPr/>
            <p:nvPr/>
          </p:nvSpPr>
          <p:spPr>
            <a:xfrm>
              <a:off x="16233262"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309" name="Google Shape;309;p31"/>
          <p:cNvGrpSpPr/>
          <p:nvPr/>
        </p:nvGrpSpPr>
        <p:grpSpPr>
          <a:xfrm>
            <a:off x="0" y="4723578"/>
            <a:ext cx="9144000" cy="419922"/>
            <a:chOff x="0" y="0"/>
            <a:chExt cx="24384000" cy="1119793"/>
          </a:xfrm>
        </p:grpSpPr>
        <p:sp>
          <p:nvSpPr>
            <p:cNvPr id="310" name="Google Shape;310;p31"/>
            <p:cNvSpPr/>
            <p:nvPr/>
          </p:nvSpPr>
          <p:spPr>
            <a:xfrm>
              <a:off x="0"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11" name="Google Shape;311;p31"/>
            <p:cNvSpPr/>
            <p:nvPr/>
          </p:nvSpPr>
          <p:spPr>
            <a:xfrm>
              <a:off x="8120684"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12" name="Google Shape;312;p31"/>
            <p:cNvSpPr/>
            <p:nvPr/>
          </p:nvSpPr>
          <p:spPr>
            <a:xfrm>
              <a:off x="16233262"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313" name="Google Shape;313;p31"/>
          <p:cNvGrpSpPr/>
          <p:nvPr/>
        </p:nvGrpSpPr>
        <p:grpSpPr>
          <a:xfrm>
            <a:off x="0" y="419923"/>
            <a:ext cx="9144000" cy="368479"/>
            <a:chOff x="0" y="0"/>
            <a:chExt cx="24384000" cy="982610"/>
          </a:xfrm>
        </p:grpSpPr>
        <p:sp>
          <p:nvSpPr>
            <p:cNvPr id="314" name="Google Shape;314;p31"/>
            <p:cNvSpPr/>
            <p:nvPr/>
          </p:nvSpPr>
          <p:spPr>
            <a:xfrm>
              <a:off x="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15" name="Google Shape;315;p31"/>
            <p:cNvSpPr/>
            <p:nvPr/>
          </p:nvSpPr>
          <p:spPr>
            <a:xfrm flipH="1">
              <a:off x="6079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16" name="Google Shape;316;p31"/>
            <p:cNvSpPr/>
            <p:nvPr/>
          </p:nvSpPr>
          <p:spPr>
            <a:xfrm>
              <a:off x="1219200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17" name="Google Shape;317;p31"/>
            <p:cNvSpPr/>
            <p:nvPr/>
          </p:nvSpPr>
          <p:spPr>
            <a:xfrm flipH="1">
              <a:off x="18271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318" name="Google Shape;318;p31"/>
          <p:cNvGrpSpPr/>
          <p:nvPr/>
        </p:nvGrpSpPr>
        <p:grpSpPr>
          <a:xfrm>
            <a:off x="0" y="4355099"/>
            <a:ext cx="9144000" cy="368479"/>
            <a:chOff x="0" y="0"/>
            <a:chExt cx="24384000" cy="982610"/>
          </a:xfrm>
        </p:grpSpPr>
        <p:sp>
          <p:nvSpPr>
            <p:cNvPr id="319" name="Google Shape;319;p31"/>
            <p:cNvSpPr/>
            <p:nvPr/>
          </p:nvSpPr>
          <p:spPr>
            <a:xfrm>
              <a:off x="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20" name="Google Shape;320;p31"/>
            <p:cNvSpPr/>
            <p:nvPr/>
          </p:nvSpPr>
          <p:spPr>
            <a:xfrm flipH="1">
              <a:off x="6079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21" name="Google Shape;321;p31"/>
            <p:cNvSpPr/>
            <p:nvPr/>
          </p:nvSpPr>
          <p:spPr>
            <a:xfrm>
              <a:off x="1219200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22" name="Google Shape;322;p31"/>
            <p:cNvSpPr/>
            <p:nvPr/>
          </p:nvSpPr>
          <p:spPr>
            <a:xfrm flipH="1">
              <a:off x="18271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sp>
        <p:nvSpPr>
          <p:cNvPr id="323" name="Google Shape;323;p31"/>
          <p:cNvSpPr/>
          <p:nvPr/>
        </p:nvSpPr>
        <p:spPr>
          <a:xfrm rot="-1378363">
            <a:off x="-921513" y="1686848"/>
            <a:ext cx="2137469" cy="2055856"/>
          </a:xfrm>
          <a:custGeom>
            <a:rect b="b" l="l" r="r" t="t"/>
            <a:pathLst>
              <a:path extrusionOk="0" h="4114800" w="4278147">
                <a:moveTo>
                  <a:pt x="0" y="0"/>
                </a:moveTo>
                <a:lnTo>
                  <a:pt x="4278148" y="0"/>
                </a:lnTo>
                <a:lnTo>
                  <a:pt x="4278148" y="4114800"/>
                </a:lnTo>
                <a:lnTo>
                  <a:pt x="0" y="4114800"/>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24" name="Google Shape;324;p31"/>
          <p:cNvSpPr txBox="1"/>
          <p:nvPr/>
        </p:nvSpPr>
        <p:spPr>
          <a:xfrm>
            <a:off x="3422326" y="1020773"/>
            <a:ext cx="2451600" cy="4773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lang="en" sz="3100">
                <a:solidFill>
                  <a:srgbClr val="696343"/>
                </a:solidFill>
              </a:rPr>
              <a:t>Bibliography</a:t>
            </a:r>
            <a:endParaRPr sz="300"/>
          </a:p>
        </p:txBody>
      </p:sp>
      <p:sp>
        <p:nvSpPr>
          <p:cNvPr id="325" name="Google Shape;325;p31"/>
          <p:cNvSpPr/>
          <p:nvPr/>
        </p:nvSpPr>
        <p:spPr>
          <a:xfrm flipH="1" rot="1285720">
            <a:off x="7855003" y="1361213"/>
            <a:ext cx="2137067" cy="2055470"/>
          </a:xfrm>
          <a:custGeom>
            <a:rect b="b" l="l" r="r" t="t"/>
            <a:pathLst>
              <a:path extrusionOk="0" h="4114800" w="4278147">
                <a:moveTo>
                  <a:pt x="4278147" y="0"/>
                </a:moveTo>
                <a:lnTo>
                  <a:pt x="0" y="0"/>
                </a:lnTo>
                <a:lnTo>
                  <a:pt x="0" y="4114800"/>
                </a:lnTo>
                <a:lnTo>
                  <a:pt x="4278147" y="4114800"/>
                </a:lnTo>
                <a:lnTo>
                  <a:pt x="4278147"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26" name="Google Shape;326;p31"/>
          <p:cNvSpPr txBox="1"/>
          <p:nvPr/>
        </p:nvSpPr>
        <p:spPr>
          <a:xfrm>
            <a:off x="1768275" y="1498075"/>
            <a:ext cx="5933100" cy="3390900"/>
          </a:xfrm>
          <a:prstGeom prst="rect">
            <a:avLst/>
          </a:prstGeom>
          <a:solidFill>
            <a:srgbClr val="FFEBCC"/>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1"/>
                </a:solidFill>
                <a:highlight>
                  <a:srgbClr val="FFEBCC"/>
                </a:highlight>
              </a:rPr>
              <a:t>Primary:</a:t>
            </a:r>
            <a:endParaRPr sz="1800">
              <a:solidFill>
                <a:schemeClr val="dk1"/>
              </a:solidFill>
              <a:highlight>
                <a:srgbClr val="FFEBCC"/>
              </a:highlight>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highlight>
                  <a:srgbClr val="FFEBCC"/>
                </a:highlight>
              </a:rPr>
              <a:t>Apollonius Rhodius, </a:t>
            </a:r>
            <a:r>
              <a:rPr i="1" lang="en" sz="1200">
                <a:solidFill>
                  <a:schemeClr val="dk1"/>
                </a:solidFill>
                <a:highlight>
                  <a:srgbClr val="FFEBCC"/>
                </a:highlight>
              </a:rPr>
              <a:t>Argonautica Apollonius Rhodius </a:t>
            </a:r>
            <a:r>
              <a:rPr lang="en" sz="1200">
                <a:solidFill>
                  <a:schemeClr val="dk1"/>
                </a:solidFill>
                <a:highlight>
                  <a:srgbClr val="FFEBCC"/>
                </a:highlight>
              </a:rPr>
              <a:t>(tr. Race, 1943)</a:t>
            </a:r>
            <a:endParaRPr sz="1200">
              <a:solidFill>
                <a:schemeClr val="dk1"/>
              </a:solidFill>
              <a:highlight>
                <a:srgbClr val="FFEBCC"/>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rgbClr val="FFEBCC"/>
                </a:highlight>
              </a:rPr>
              <a:t>Aristotle, </a:t>
            </a:r>
            <a:r>
              <a:rPr i="1" lang="en" sz="1200">
                <a:solidFill>
                  <a:schemeClr val="dk1"/>
                </a:solidFill>
                <a:highlight>
                  <a:srgbClr val="FFEBCC"/>
                </a:highlight>
              </a:rPr>
              <a:t>Metaphysics</a:t>
            </a:r>
            <a:r>
              <a:rPr lang="en" sz="1200">
                <a:solidFill>
                  <a:schemeClr val="dk1"/>
                </a:solidFill>
                <a:highlight>
                  <a:srgbClr val="FFEBCC"/>
                </a:highlight>
              </a:rPr>
              <a:t> 985a31–3 (tr. Tredennick, 1933)</a:t>
            </a:r>
            <a:endParaRPr sz="1200">
              <a:solidFill>
                <a:schemeClr val="dk1"/>
              </a:solidFill>
              <a:highlight>
                <a:srgbClr val="FFEBCC"/>
              </a:highlight>
            </a:endParaRPr>
          </a:p>
          <a:p>
            <a:pPr indent="-304800" lvl="0" marL="457200" rtl="0" algn="l">
              <a:lnSpc>
                <a:spcPct val="115000"/>
              </a:lnSpc>
              <a:spcBef>
                <a:spcPts val="0"/>
              </a:spcBef>
              <a:spcAft>
                <a:spcPts val="0"/>
              </a:spcAft>
              <a:buClr>
                <a:schemeClr val="dk1"/>
              </a:buClr>
              <a:buSzPts val="1200"/>
              <a:buChar char="-"/>
            </a:pPr>
            <a:r>
              <a:rPr i="1" lang="en" sz="1200">
                <a:solidFill>
                  <a:schemeClr val="dk1"/>
                </a:solidFill>
                <a:highlight>
                  <a:srgbClr val="FFEBCC"/>
                </a:highlight>
              </a:rPr>
              <a:t>Avatar: The Last Airbender </a:t>
            </a:r>
            <a:r>
              <a:rPr lang="en" sz="1200">
                <a:solidFill>
                  <a:schemeClr val="dk1"/>
                </a:solidFill>
                <a:highlight>
                  <a:srgbClr val="FFEBCC"/>
                </a:highlight>
              </a:rPr>
              <a:t>(2005-8), Nickelodeon, showrunners M.D. DiMartino, B. Konietzko</a:t>
            </a:r>
            <a:endParaRPr sz="1200">
              <a:solidFill>
                <a:schemeClr val="dk1"/>
              </a:solidFill>
              <a:highlight>
                <a:srgbClr val="FFEBCC"/>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rgbClr val="FFEBCC"/>
                </a:highlight>
              </a:rPr>
              <a:t>D Scholion on </a:t>
            </a:r>
            <a:r>
              <a:rPr i="1" lang="en" sz="1200">
                <a:solidFill>
                  <a:schemeClr val="dk1"/>
                </a:solidFill>
                <a:highlight>
                  <a:srgbClr val="FFEBCC"/>
                </a:highlight>
              </a:rPr>
              <a:t>Iliad</a:t>
            </a:r>
            <a:r>
              <a:rPr lang="en" sz="1200">
                <a:solidFill>
                  <a:schemeClr val="dk1"/>
                </a:solidFill>
                <a:highlight>
                  <a:srgbClr val="FFEBCC"/>
                </a:highlight>
              </a:rPr>
              <a:t> 1.5 (tr. van Thiel, 2014)</a:t>
            </a:r>
            <a:endParaRPr sz="1200">
              <a:solidFill>
                <a:schemeClr val="dk1"/>
              </a:solidFill>
              <a:highlight>
                <a:srgbClr val="FFEBCC"/>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rgbClr val="FFEBCC"/>
                </a:highlight>
              </a:rPr>
              <a:t>Homer, </a:t>
            </a:r>
            <a:r>
              <a:rPr i="1" lang="en" sz="1200">
                <a:solidFill>
                  <a:schemeClr val="dk1"/>
                </a:solidFill>
                <a:highlight>
                  <a:srgbClr val="FFEBCC"/>
                </a:highlight>
              </a:rPr>
              <a:t>Iliad</a:t>
            </a:r>
            <a:r>
              <a:rPr lang="en" sz="1200">
                <a:solidFill>
                  <a:schemeClr val="dk1"/>
                </a:solidFill>
                <a:highlight>
                  <a:srgbClr val="FFEBCC"/>
                </a:highlight>
              </a:rPr>
              <a:t> (tr. Lattimore, 1951)</a:t>
            </a:r>
            <a:endParaRPr sz="1200">
              <a:solidFill>
                <a:schemeClr val="dk1"/>
              </a:solidFill>
              <a:highlight>
                <a:srgbClr val="FFEBCC"/>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rgbClr val="FFEBCC"/>
                </a:highlight>
              </a:rPr>
              <a:t>Hyginus, </a:t>
            </a:r>
            <a:r>
              <a:rPr i="1" lang="en" sz="1200">
                <a:solidFill>
                  <a:schemeClr val="dk1"/>
                </a:solidFill>
                <a:highlight>
                  <a:srgbClr val="FFEBCC"/>
                </a:highlight>
              </a:rPr>
              <a:t>Fabulae</a:t>
            </a:r>
            <a:r>
              <a:rPr lang="en" sz="1200">
                <a:solidFill>
                  <a:schemeClr val="dk1"/>
                </a:solidFill>
                <a:highlight>
                  <a:srgbClr val="FFEBCC"/>
                </a:highlight>
              </a:rPr>
              <a:t> (tr. Grant, 1960)</a:t>
            </a:r>
            <a:endParaRPr sz="1200">
              <a:solidFill>
                <a:schemeClr val="dk1"/>
              </a:solidFill>
              <a:highlight>
                <a:srgbClr val="FFEBCC"/>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rgbClr val="FFEBCC"/>
                </a:highlight>
              </a:rPr>
              <a:t>Plato, </a:t>
            </a:r>
            <a:r>
              <a:rPr i="1" lang="en" sz="1200">
                <a:solidFill>
                  <a:schemeClr val="dk1"/>
                </a:solidFill>
                <a:highlight>
                  <a:srgbClr val="FFEBCC"/>
                </a:highlight>
              </a:rPr>
              <a:t>Timaeus and Critias, </a:t>
            </a:r>
            <a:r>
              <a:rPr lang="en" sz="1200">
                <a:solidFill>
                  <a:schemeClr val="dk1"/>
                </a:solidFill>
                <a:highlight>
                  <a:srgbClr val="FFEBCC"/>
                </a:highlight>
              </a:rPr>
              <a:t>(tr. Waterfield, 1952)</a:t>
            </a:r>
            <a:endParaRPr sz="1200">
              <a:solidFill>
                <a:schemeClr val="dk1"/>
              </a:solidFill>
              <a:highlight>
                <a:srgbClr val="FFEBCC"/>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rgbClr val="FFEBCC"/>
                </a:highlight>
              </a:rPr>
              <a:t>Pseudo-Apollodorus, </a:t>
            </a:r>
            <a:r>
              <a:rPr i="1" lang="en" sz="1200">
                <a:solidFill>
                  <a:schemeClr val="dk1"/>
                </a:solidFill>
                <a:highlight>
                  <a:srgbClr val="FFEBCC"/>
                </a:highlight>
              </a:rPr>
              <a:t>Bibliotheca </a:t>
            </a:r>
            <a:r>
              <a:rPr lang="en" sz="1200">
                <a:solidFill>
                  <a:schemeClr val="dk1"/>
                </a:solidFill>
                <a:highlight>
                  <a:srgbClr val="FFEBCC"/>
                </a:highlight>
              </a:rPr>
              <a:t>(tr. Frazer, 1921)</a:t>
            </a:r>
            <a:endParaRPr sz="1200">
              <a:solidFill>
                <a:schemeClr val="dk1"/>
              </a:solidFill>
              <a:highlight>
                <a:srgbClr val="FFEBCC"/>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rgbClr val="FFEBCC"/>
                </a:highlight>
              </a:rPr>
              <a:t>Quintus Smyrnaeus, </a:t>
            </a:r>
            <a:r>
              <a:rPr i="1" lang="en" sz="1200">
                <a:solidFill>
                  <a:schemeClr val="dk1"/>
                </a:solidFill>
                <a:highlight>
                  <a:srgbClr val="FFEBCC"/>
                </a:highlight>
              </a:rPr>
              <a:t>Posthomerica</a:t>
            </a:r>
            <a:r>
              <a:rPr lang="en" sz="1200">
                <a:solidFill>
                  <a:schemeClr val="dk1"/>
                </a:solidFill>
                <a:highlight>
                  <a:srgbClr val="FFEBCC"/>
                </a:highlight>
              </a:rPr>
              <a:t> (tr. Hopkinson, 2018)</a:t>
            </a:r>
            <a:endParaRPr sz="1200">
              <a:solidFill>
                <a:schemeClr val="dk1"/>
              </a:solidFill>
              <a:highlight>
                <a:srgbClr val="FFEBCC"/>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rgbClr val="FFEBCC"/>
                </a:highlight>
              </a:rPr>
              <a:t>Seneca, </a:t>
            </a:r>
            <a:r>
              <a:rPr i="1" lang="en" sz="1200">
                <a:solidFill>
                  <a:schemeClr val="dk1"/>
                </a:solidFill>
                <a:highlight>
                  <a:srgbClr val="FFEBCC"/>
                </a:highlight>
              </a:rPr>
              <a:t>Troades </a:t>
            </a:r>
            <a:r>
              <a:rPr lang="en" sz="1200">
                <a:solidFill>
                  <a:schemeClr val="dk1"/>
                </a:solidFill>
                <a:highlight>
                  <a:srgbClr val="FFEBCC"/>
                </a:highlight>
              </a:rPr>
              <a:t>(tr. Wilson, 2010)</a:t>
            </a:r>
            <a:endParaRPr sz="1200">
              <a:solidFill>
                <a:schemeClr val="dk1"/>
              </a:solidFill>
              <a:highlight>
                <a:srgbClr val="FFEBCC"/>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rgbClr val="FFEBCC"/>
                </a:highlight>
              </a:rPr>
              <a:t>Virgil, </a:t>
            </a:r>
            <a:r>
              <a:rPr i="1" lang="en" sz="1200">
                <a:solidFill>
                  <a:schemeClr val="dk1"/>
                </a:solidFill>
                <a:highlight>
                  <a:srgbClr val="FFEBCC"/>
                </a:highlight>
              </a:rPr>
              <a:t>Aeneid </a:t>
            </a:r>
            <a:r>
              <a:rPr lang="en" sz="1200">
                <a:solidFill>
                  <a:schemeClr val="dk1"/>
                </a:solidFill>
                <a:highlight>
                  <a:srgbClr val="FFEBCC"/>
                </a:highlight>
              </a:rPr>
              <a:t>(tr. West, 1990)</a:t>
            </a:r>
            <a:endParaRPr sz="1200">
              <a:solidFill>
                <a:schemeClr val="dk1"/>
              </a:solidFill>
              <a:highlight>
                <a:srgbClr val="FFEBCC"/>
              </a:highlight>
            </a:endParaRPr>
          </a:p>
          <a:p>
            <a:pPr indent="0" lvl="0" marL="0" rtl="0" algn="l">
              <a:lnSpc>
                <a:spcPct val="115000"/>
              </a:lnSpc>
              <a:spcBef>
                <a:spcPts val="0"/>
              </a:spcBef>
              <a:spcAft>
                <a:spcPts val="0"/>
              </a:spcAft>
              <a:buNone/>
            </a:pPr>
            <a:r>
              <a:t/>
            </a:r>
            <a:endParaRPr sz="12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CC"/>
        </a:solidFill>
      </p:bgPr>
    </p:bg>
    <p:spTree>
      <p:nvGrpSpPr>
        <p:cNvPr id="330" name="Shape 330"/>
        <p:cNvGrpSpPr/>
        <p:nvPr/>
      </p:nvGrpSpPr>
      <p:grpSpPr>
        <a:xfrm>
          <a:off x="0" y="0"/>
          <a:ext cx="0" cy="0"/>
          <a:chOff x="0" y="0"/>
          <a:chExt cx="0" cy="0"/>
        </a:xfrm>
      </p:grpSpPr>
      <p:grpSp>
        <p:nvGrpSpPr>
          <p:cNvPr id="331" name="Google Shape;331;p32"/>
          <p:cNvGrpSpPr/>
          <p:nvPr/>
        </p:nvGrpSpPr>
        <p:grpSpPr>
          <a:xfrm>
            <a:off x="0" y="0"/>
            <a:ext cx="9144000" cy="419922"/>
            <a:chOff x="0" y="0"/>
            <a:chExt cx="24384000" cy="1119793"/>
          </a:xfrm>
        </p:grpSpPr>
        <p:sp>
          <p:nvSpPr>
            <p:cNvPr id="332" name="Google Shape;332;p32"/>
            <p:cNvSpPr/>
            <p:nvPr/>
          </p:nvSpPr>
          <p:spPr>
            <a:xfrm>
              <a:off x="0"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33" name="Google Shape;333;p32"/>
            <p:cNvSpPr/>
            <p:nvPr/>
          </p:nvSpPr>
          <p:spPr>
            <a:xfrm>
              <a:off x="8120684"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34" name="Google Shape;334;p32"/>
            <p:cNvSpPr/>
            <p:nvPr/>
          </p:nvSpPr>
          <p:spPr>
            <a:xfrm>
              <a:off x="16233262"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335" name="Google Shape;335;p32"/>
          <p:cNvGrpSpPr/>
          <p:nvPr/>
        </p:nvGrpSpPr>
        <p:grpSpPr>
          <a:xfrm>
            <a:off x="0" y="4723578"/>
            <a:ext cx="9144000" cy="419922"/>
            <a:chOff x="0" y="0"/>
            <a:chExt cx="24384000" cy="1119793"/>
          </a:xfrm>
        </p:grpSpPr>
        <p:sp>
          <p:nvSpPr>
            <p:cNvPr id="336" name="Google Shape;336;p32"/>
            <p:cNvSpPr/>
            <p:nvPr/>
          </p:nvSpPr>
          <p:spPr>
            <a:xfrm>
              <a:off x="0"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37" name="Google Shape;337;p32"/>
            <p:cNvSpPr/>
            <p:nvPr/>
          </p:nvSpPr>
          <p:spPr>
            <a:xfrm>
              <a:off x="8120684"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38" name="Google Shape;338;p32"/>
            <p:cNvSpPr/>
            <p:nvPr/>
          </p:nvSpPr>
          <p:spPr>
            <a:xfrm>
              <a:off x="16233262" y="0"/>
              <a:ext cx="8150738" cy="1119793"/>
            </a:xfrm>
            <a:custGeom>
              <a:rect b="b" l="l" r="r" t="t"/>
              <a:pathLst>
                <a:path extrusionOk="0" h="1119793" w="8150738">
                  <a:moveTo>
                    <a:pt x="0" y="0"/>
                  </a:moveTo>
                  <a:lnTo>
                    <a:pt x="8150738" y="0"/>
                  </a:lnTo>
                  <a:lnTo>
                    <a:pt x="8150738" y="1119793"/>
                  </a:lnTo>
                  <a:lnTo>
                    <a:pt x="0" y="11197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339" name="Google Shape;339;p32"/>
          <p:cNvGrpSpPr/>
          <p:nvPr/>
        </p:nvGrpSpPr>
        <p:grpSpPr>
          <a:xfrm>
            <a:off x="0" y="419923"/>
            <a:ext cx="9144000" cy="368479"/>
            <a:chOff x="0" y="0"/>
            <a:chExt cx="24384000" cy="982610"/>
          </a:xfrm>
        </p:grpSpPr>
        <p:sp>
          <p:nvSpPr>
            <p:cNvPr id="340" name="Google Shape;340;p32"/>
            <p:cNvSpPr/>
            <p:nvPr/>
          </p:nvSpPr>
          <p:spPr>
            <a:xfrm>
              <a:off x="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1" name="Google Shape;341;p32"/>
            <p:cNvSpPr/>
            <p:nvPr/>
          </p:nvSpPr>
          <p:spPr>
            <a:xfrm flipH="1">
              <a:off x="6079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2" name="Google Shape;342;p32"/>
            <p:cNvSpPr/>
            <p:nvPr/>
          </p:nvSpPr>
          <p:spPr>
            <a:xfrm>
              <a:off x="1219200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3" name="Google Shape;343;p32"/>
            <p:cNvSpPr/>
            <p:nvPr/>
          </p:nvSpPr>
          <p:spPr>
            <a:xfrm flipH="1">
              <a:off x="18271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344" name="Google Shape;344;p32"/>
          <p:cNvGrpSpPr/>
          <p:nvPr/>
        </p:nvGrpSpPr>
        <p:grpSpPr>
          <a:xfrm>
            <a:off x="0" y="4355099"/>
            <a:ext cx="9144000" cy="368479"/>
            <a:chOff x="0" y="0"/>
            <a:chExt cx="24384000" cy="982610"/>
          </a:xfrm>
        </p:grpSpPr>
        <p:sp>
          <p:nvSpPr>
            <p:cNvPr id="345" name="Google Shape;345;p32"/>
            <p:cNvSpPr/>
            <p:nvPr/>
          </p:nvSpPr>
          <p:spPr>
            <a:xfrm>
              <a:off x="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6" name="Google Shape;346;p32"/>
            <p:cNvSpPr/>
            <p:nvPr/>
          </p:nvSpPr>
          <p:spPr>
            <a:xfrm flipH="1">
              <a:off x="6079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7" name="Google Shape;347;p32"/>
            <p:cNvSpPr/>
            <p:nvPr/>
          </p:nvSpPr>
          <p:spPr>
            <a:xfrm>
              <a:off x="12192000" y="0"/>
              <a:ext cx="6112453" cy="982610"/>
            </a:xfrm>
            <a:custGeom>
              <a:rect b="b" l="l" r="r" t="t"/>
              <a:pathLst>
                <a:path extrusionOk="0" h="982610" w="6112453">
                  <a:moveTo>
                    <a:pt x="0" y="0"/>
                  </a:moveTo>
                  <a:lnTo>
                    <a:pt x="6112453" y="0"/>
                  </a:lnTo>
                  <a:lnTo>
                    <a:pt x="6112453" y="982610"/>
                  </a:lnTo>
                  <a:lnTo>
                    <a:pt x="0" y="98261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8" name="Google Shape;348;p32"/>
            <p:cNvSpPr/>
            <p:nvPr/>
          </p:nvSpPr>
          <p:spPr>
            <a:xfrm flipH="1">
              <a:off x="18271547" y="0"/>
              <a:ext cx="6112453" cy="982610"/>
            </a:xfrm>
            <a:custGeom>
              <a:rect b="b" l="l" r="r" t="t"/>
              <a:pathLst>
                <a:path extrusionOk="0" h="982610" w="6112453">
                  <a:moveTo>
                    <a:pt x="6112453" y="0"/>
                  </a:moveTo>
                  <a:lnTo>
                    <a:pt x="0" y="0"/>
                  </a:lnTo>
                  <a:lnTo>
                    <a:pt x="0" y="982610"/>
                  </a:lnTo>
                  <a:lnTo>
                    <a:pt x="6112453" y="982610"/>
                  </a:lnTo>
                  <a:lnTo>
                    <a:pt x="6112453"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sp>
        <p:nvSpPr>
          <p:cNvPr id="349" name="Google Shape;349;p32"/>
          <p:cNvSpPr/>
          <p:nvPr/>
        </p:nvSpPr>
        <p:spPr>
          <a:xfrm rot="-1378363">
            <a:off x="-921513" y="1686848"/>
            <a:ext cx="2137469" cy="2055856"/>
          </a:xfrm>
          <a:custGeom>
            <a:rect b="b" l="l" r="r" t="t"/>
            <a:pathLst>
              <a:path extrusionOk="0" h="4114800" w="4278147">
                <a:moveTo>
                  <a:pt x="0" y="0"/>
                </a:moveTo>
                <a:lnTo>
                  <a:pt x="4278148" y="0"/>
                </a:lnTo>
                <a:lnTo>
                  <a:pt x="4278148" y="4114800"/>
                </a:lnTo>
                <a:lnTo>
                  <a:pt x="0" y="4114800"/>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50" name="Google Shape;350;p32"/>
          <p:cNvSpPr txBox="1"/>
          <p:nvPr/>
        </p:nvSpPr>
        <p:spPr>
          <a:xfrm>
            <a:off x="3422326" y="1020773"/>
            <a:ext cx="2451600" cy="462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t/>
            </a:r>
            <a:endParaRPr sz="300"/>
          </a:p>
        </p:txBody>
      </p:sp>
      <p:sp>
        <p:nvSpPr>
          <p:cNvPr id="351" name="Google Shape;351;p32"/>
          <p:cNvSpPr/>
          <p:nvPr/>
        </p:nvSpPr>
        <p:spPr>
          <a:xfrm flipH="1" rot="1285720">
            <a:off x="7855003" y="1361213"/>
            <a:ext cx="2137067" cy="2055470"/>
          </a:xfrm>
          <a:custGeom>
            <a:rect b="b" l="l" r="r" t="t"/>
            <a:pathLst>
              <a:path extrusionOk="0" h="4114800" w="4278147">
                <a:moveTo>
                  <a:pt x="4278147" y="0"/>
                </a:moveTo>
                <a:lnTo>
                  <a:pt x="0" y="0"/>
                </a:lnTo>
                <a:lnTo>
                  <a:pt x="0" y="4114800"/>
                </a:lnTo>
                <a:lnTo>
                  <a:pt x="4278147" y="4114800"/>
                </a:lnTo>
                <a:lnTo>
                  <a:pt x="4278147"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52" name="Google Shape;352;p32"/>
          <p:cNvSpPr txBox="1"/>
          <p:nvPr/>
        </p:nvSpPr>
        <p:spPr>
          <a:xfrm>
            <a:off x="1768275" y="1498075"/>
            <a:ext cx="5933100" cy="581700"/>
          </a:xfrm>
          <a:prstGeom prst="rect">
            <a:avLst/>
          </a:prstGeom>
          <a:solidFill>
            <a:srgbClr val="FFEBCC"/>
          </a:solid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chemeClr val="dk1"/>
              </a:buClr>
              <a:buSzPts val="1200"/>
              <a:buChar char="-"/>
            </a:pPr>
            <a:r>
              <a:t/>
            </a:r>
            <a:endParaRPr sz="1200">
              <a:solidFill>
                <a:schemeClr val="dk1"/>
              </a:solidFill>
              <a:highlight>
                <a:srgbClr val="FFEBCC"/>
              </a:highlight>
            </a:endParaRPr>
          </a:p>
          <a:p>
            <a:pPr indent="0" lvl="0" marL="0" rtl="0" algn="l">
              <a:lnSpc>
                <a:spcPct val="115000"/>
              </a:lnSpc>
              <a:spcBef>
                <a:spcPts val="0"/>
              </a:spcBef>
              <a:spcAft>
                <a:spcPts val="0"/>
              </a:spcAft>
              <a:buNone/>
            </a:pPr>
            <a:r>
              <a:t/>
            </a:r>
            <a:endParaRPr sz="1200">
              <a:solidFill>
                <a:schemeClr val="dk1"/>
              </a:solidFill>
            </a:endParaRPr>
          </a:p>
        </p:txBody>
      </p:sp>
      <p:sp>
        <p:nvSpPr>
          <p:cNvPr id="353" name="Google Shape;353;p32"/>
          <p:cNvSpPr txBox="1"/>
          <p:nvPr/>
        </p:nvSpPr>
        <p:spPr>
          <a:xfrm>
            <a:off x="1593800" y="536500"/>
            <a:ext cx="5178900" cy="398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595959"/>
                </a:solidFill>
              </a:rPr>
              <a:t>Secondary:</a:t>
            </a:r>
            <a:endParaRPr sz="1800">
              <a:solidFill>
                <a:srgbClr val="595959"/>
              </a:solidFill>
            </a:endParaRPr>
          </a:p>
          <a:p>
            <a:pPr indent="-285750" lvl="0" marL="457200" rtl="0" algn="l">
              <a:lnSpc>
                <a:spcPct val="115000"/>
              </a:lnSpc>
              <a:spcBef>
                <a:spcPts val="1200"/>
              </a:spcBef>
              <a:spcAft>
                <a:spcPts val="0"/>
              </a:spcAft>
              <a:buClr>
                <a:schemeClr val="dk1"/>
              </a:buClr>
              <a:buSzPts val="900"/>
              <a:buChar char="-"/>
            </a:pPr>
            <a:r>
              <a:rPr lang="en" sz="900">
                <a:solidFill>
                  <a:schemeClr val="dk1"/>
                </a:solidFill>
              </a:rPr>
              <a:t>Crawford, N.C. ‘Pentagon Fuel Use, Climate Change, and the Costs of War’. </a:t>
            </a:r>
            <a:r>
              <a:rPr i="1" lang="en" sz="900">
                <a:solidFill>
                  <a:schemeClr val="dk1"/>
                </a:solidFill>
              </a:rPr>
              <a:t>Watson Institute: International and Public Affairs, Brown University </a:t>
            </a:r>
            <a:r>
              <a:rPr lang="en" sz="900">
                <a:solidFill>
                  <a:schemeClr val="dk1"/>
                </a:solidFill>
              </a:rPr>
              <a:t>(2019) pp. 1-46. </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Davis, A.P., and Özhatay, N., ‘Galanthus trojanus: a new species of Galanthus (Amaryllidaceae) from north-western Turkey’, </a:t>
            </a:r>
            <a:r>
              <a:rPr i="1" lang="en" sz="900">
                <a:solidFill>
                  <a:schemeClr val="dk1"/>
                </a:solidFill>
              </a:rPr>
              <a:t>Botanical Journal of the Lennean Society</a:t>
            </a:r>
            <a:r>
              <a:rPr lang="en" sz="900">
                <a:solidFill>
                  <a:schemeClr val="dk1"/>
                </a:solidFill>
              </a:rPr>
              <a:t> 137 (2001) pp.409-12.</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EBSCO (2025) </a:t>
            </a:r>
            <a:r>
              <a:rPr i="1" lang="en" sz="900">
                <a:solidFill>
                  <a:schemeClr val="dk1"/>
                </a:solidFill>
              </a:rPr>
              <a:t>Atlantis (lost civilization). </a:t>
            </a:r>
            <a:r>
              <a:rPr lang="en" sz="900">
                <a:solidFill>
                  <a:schemeClr val="dk1"/>
                </a:solidFill>
              </a:rPr>
              <a:t>Available at: </a:t>
            </a:r>
            <a:r>
              <a:rPr lang="en" sz="900" u="sng">
                <a:solidFill>
                  <a:srgbClr val="0097A7"/>
                </a:solidFill>
                <a:hlinkClick r:id="rId6">
                  <a:extLst>
                    <a:ext uri="{A12FA001-AC4F-418D-AE19-62706E023703}">
                      <ahyp:hlinkClr val="tx"/>
                    </a:ext>
                  </a:extLst>
                </a:hlinkClick>
              </a:rPr>
              <a:t>https://www.ebsco.com/research-starters/social-sciences-and-humanities/atlantis-lost-civilization</a:t>
            </a:r>
            <a:r>
              <a:rPr lang="en" sz="900">
                <a:solidFill>
                  <a:schemeClr val="dk1"/>
                </a:solidFill>
              </a:rPr>
              <a:t> (Accessed: 22 April 2025).</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Feder, K.L., ‘Frauds, Myths, and Mysteries: Science and Pseudoscience in Archaeology’  </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Guggenberger, Georg, ‘Humification and mineralization in soils’ in Buscot, F., Varma, A. (eds.), </a:t>
            </a:r>
            <a:r>
              <a:rPr i="1" lang="en" sz="900">
                <a:solidFill>
                  <a:schemeClr val="dk1"/>
                </a:solidFill>
              </a:rPr>
              <a:t>Microorganisms in soils: roles in genesis and Functions Soil biology, </a:t>
            </a:r>
            <a:r>
              <a:rPr lang="en" sz="900">
                <a:solidFill>
                  <a:schemeClr val="dk1"/>
                </a:solidFill>
              </a:rPr>
              <a:t>vol. 3 (2005) pp. 85–106</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Hesk, J., </a:t>
            </a:r>
            <a:r>
              <a:rPr i="1" lang="en" sz="900">
                <a:solidFill>
                  <a:schemeClr val="dk1"/>
                </a:solidFill>
              </a:rPr>
              <a:t>CL4467 Guest Lecture 20/03/2025</a:t>
            </a:r>
            <a:endParaRPr i="1"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Hornsby, D.J, Arvanitakis, J., Moore, R., ‘Why the time is right to create a new generation of ‘citizen scholars’’, </a:t>
            </a:r>
            <a:r>
              <a:rPr i="1" lang="en" sz="900">
                <a:solidFill>
                  <a:schemeClr val="dk1"/>
                </a:solidFill>
              </a:rPr>
              <a:t>The Conversation </a:t>
            </a:r>
            <a:r>
              <a:rPr lang="en" sz="900">
                <a:solidFill>
                  <a:schemeClr val="dk1"/>
                </a:solidFill>
              </a:rPr>
              <a:t>(10 December 2015)</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Leonard, W.E. (1907). ‘The Fragments of Empedocles’, </a:t>
            </a:r>
            <a:r>
              <a:rPr i="1" lang="en" sz="900">
                <a:solidFill>
                  <a:schemeClr val="dk1"/>
                </a:solidFill>
              </a:rPr>
              <a:t>The Monist</a:t>
            </a:r>
            <a:r>
              <a:rPr lang="en" sz="900">
                <a:solidFill>
                  <a:schemeClr val="dk1"/>
                </a:solidFill>
              </a:rPr>
              <a:t>, 17 (3), pp.451-474.</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Morris, I., ‘The Use and Abuse of Homer’, </a:t>
            </a:r>
            <a:r>
              <a:rPr i="1" lang="en" sz="900">
                <a:solidFill>
                  <a:schemeClr val="dk1"/>
                </a:solidFill>
              </a:rPr>
              <a:t>Classical Antiquity</a:t>
            </a:r>
            <a:r>
              <a:rPr lang="en" sz="900">
                <a:solidFill>
                  <a:schemeClr val="dk1"/>
                </a:solidFill>
              </a:rPr>
              <a:t> (5:1) (1986)</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Sluiter, I., ‘Anchoring Innovation: A Classical Research Agenda’, </a:t>
            </a:r>
            <a:r>
              <a:rPr i="1" lang="en" sz="900">
                <a:solidFill>
                  <a:schemeClr val="dk1"/>
                </a:solidFill>
              </a:rPr>
              <a:t>European Review</a:t>
            </a:r>
            <a:r>
              <a:rPr lang="en" sz="900">
                <a:solidFill>
                  <a:schemeClr val="dk1"/>
                </a:solidFill>
              </a:rPr>
              <a:t>, 25(1) (2017) pp.20–38.</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'The 17 Goals', </a:t>
            </a:r>
            <a:r>
              <a:rPr i="1" lang="en" sz="900">
                <a:solidFill>
                  <a:schemeClr val="dk1"/>
                </a:solidFill>
              </a:rPr>
              <a:t>United Nations: Department of Economic and Social Affairs</a:t>
            </a:r>
            <a:r>
              <a:rPr lang="en" sz="900">
                <a:solidFill>
                  <a:schemeClr val="dk1"/>
                </a:solidFill>
              </a:rPr>
              <a:t> &lt;https://sdgs.un.org/goals&gt;</a:t>
            </a:r>
            <a:endParaRPr sz="9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